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embeddedFontLst>
    <p:embeddedFont>
      <p:font typeface="Mistral" panose="03090702030407020403" pitchFamily="66" charset="0"/>
      <p:regular r:id="rId19"/>
    </p:embeddedFont>
    <p:embeddedFont>
      <p:font typeface="Palatino Linotype" panose="02040502050505030304" pitchFamily="18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Franklin Gothic Demi Cond" panose="020B0706030402020204" pitchFamily="34" charset="0"/>
      <p:regular r:id="rId28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78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72032" y="1393521"/>
            <a:ext cx="5681345" cy="2279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50" b="1" i="1">
                <a:solidFill>
                  <a:schemeClr val="tx1"/>
                </a:solidFill>
                <a:latin typeface="Mistral"/>
                <a:cs typeface="Mistr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8539" y="3655258"/>
            <a:ext cx="3648710" cy="1278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1">
                <a:solidFill>
                  <a:schemeClr val="tx1"/>
                </a:solidFill>
                <a:latin typeface="Mistral"/>
                <a:cs typeface="Mistr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332993"/>
            <a:ext cx="8718804" cy="60929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8236" y="439166"/>
            <a:ext cx="7654290" cy="63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492759" marR="5080" indent="-480059">
              <a:lnSpc>
                <a:spcPts val="8640"/>
              </a:lnSpc>
              <a:spcBef>
                <a:spcPts val="665"/>
              </a:spcBef>
            </a:pPr>
            <a:r>
              <a:rPr dirty="0"/>
              <a:t>«И</a:t>
            </a:r>
            <a:r>
              <a:rPr spc="-450" dirty="0"/>
              <a:t> </a:t>
            </a:r>
            <a:r>
              <a:rPr spc="-135" dirty="0"/>
              <a:t>СНОВА</a:t>
            </a:r>
            <a:r>
              <a:rPr spc="-340" dirty="0"/>
              <a:t> </a:t>
            </a:r>
            <a:r>
              <a:rPr spc="-160" dirty="0"/>
              <a:t>КНИГА </a:t>
            </a:r>
            <a:r>
              <a:rPr sz="7600" spc="-120" dirty="0"/>
              <a:t>РОДИЛАСЬ…»</a:t>
            </a:r>
            <a:endParaRPr sz="7600"/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4920"/>
              </a:lnSpc>
              <a:spcBef>
                <a:spcPts val="114"/>
              </a:spcBef>
            </a:pPr>
            <a:r>
              <a:rPr spc="-75" dirty="0"/>
              <a:t>КНИГИ</a:t>
            </a:r>
            <a:r>
              <a:rPr spc="-170" dirty="0"/>
              <a:t> </a:t>
            </a:r>
            <a:r>
              <a:rPr dirty="0"/>
              <a:t>–</a:t>
            </a:r>
            <a:r>
              <a:rPr spc="-155" dirty="0"/>
              <a:t> </a:t>
            </a:r>
            <a:r>
              <a:rPr spc="-90" dirty="0"/>
              <a:t>ЮБИЛЯРЫ</a:t>
            </a:r>
          </a:p>
          <a:p>
            <a:pPr marL="1270" algn="ctr">
              <a:lnSpc>
                <a:spcPts val="4920"/>
              </a:lnSpc>
            </a:pPr>
            <a:r>
              <a:rPr spc="-20" dirty="0"/>
              <a:t>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260604"/>
            <a:ext cx="8718804" cy="60937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1747" y="1401826"/>
            <a:ext cx="2902585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30225" algn="just">
              <a:lnSpc>
                <a:spcPct val="100000"/>
              </a:lnSpc>
              <a:spcBef>
                <a:spcPts val="105"/>
              </a:spcBef>
            </a:pPr>
            <a:r>
              <a:rPr u="none" dirty="0">
                <a:latin typeface="Franklin Gothic Demi Cond"/>
                <a:cs typeface="Franklin Gothic Demi Cond"/>
              </a:rPr>
              <a:t>155</a:t>
            </a:r>
            <a:r>
              <a:rPr u="none" spc="-45" dirty="0">
                <a:latin typeface="Franklin Gothic Demi Cond"/>
                <a:cs typeface="Franklin Gothic Demi Cond"/>
              </a:rPr>
              <a:t> </a:t>
            </a:r>
            <a:r>
              <a:rPr u="none" dirty="0">
                <a:latin typeface="Franklin Gothic Demi Cond"/>
                <a:cs typeface="Franklin Gothic Demi Cond"/>
              </a:rPr>
              <a:t>лет</a:t>
            </a:r>
            <a:r>
              <a:rPr u="none" spc="-35" dirty="0">
                <a:latin typeface="Franklin Gothic Demi Cond"/>
                <a:cs typeface="Franklin Gothic Demi Cond"/>
              </a:rPr>
              <a:t> </a:t>
            </a:r>
            <a:r>
              <a:rPr u="none" spc="-50" dirty="0">
                <a:latin typeface="Franklin Gothic Demi Cond"/>
                <a:cs typeface="Franklin Gothic Demi Cond"/>
              </a:rPr>
              <a:t>– </a:t>
            </a:r>
            <a:r>
              <a:rPr u="none" dirty="0">
                <a:latin typeface="Franklin Gothic Demi Cond"/>
                <a:cs typeface="Franklin Gothic Demi Cond"/>
              </a:rPr>
              <a:t>Некрасов</a:t>
            </a:r>
            <a:r>
              <a:rPr u="none" spc="-150" dirty="0">
                <a:latin typeface="Franklin Gothic Demi Cond"/>
                <a:cs typeface="Franklin Gothic Demi Cond"/>
              </a:rPr>
              <a:t> </a:t>
            </a:r>
            <a:r>
              <a:rPr u="none" spc="-20" dirty="0">
                <a:latin typeface="Franklin Gothic Demi Cond"/>
                <a:cs typeface="Franklin Gothic Demi Cond"/>
              </a:rPr>
              <a:t>Н.А.</a:t>
            </a:r>
          </a:p>
          <a:p>
            <a:pPr marL="66675" marR="36830" indent="-20955" algn="just">
              <a:lnSpc>
                <a:spcPct val="100000"/>
              </a:lnSpc>
            </a:pPr>
            <a:r>
              <a:rPr u="none" dirty="0">
                <a:latin typeface="Franklin Gothic Demi Cond"/>
                <a:cs typeface="Franklin Gothic Demi Cond"/>
              </a:rPr>
              <a:t>«Кому</a:t>
            </a:r>
            <a:r>
              <a:rPr u="none" spc="-100" dirty="0">
                <a:latin typeface="Franklin Gothic Demi Cond"/>
                <a:cs typeface="Franklin Gothic Demi Cond"/>
              </a:rPr>
              <a:t> </a:t>
            </a:r>
            <a:r>
              <a:rPr u="none" dirty="0">
                <a:latin typeface="Franklin Gothic Demi Cond"/>
                <a:cs typeface="Franklin Gothic Demi Cond"/>
              </a:rPr>
              <a:t>на</a:t>
            </a:r>
            <a:r>
              <a:rPr u="none" spc="-95" dirty="0">
                <a:latin typeface="Franklin Gothic Demi Cond"/>
                <a:cs typeface="Franklin Gothic Demi Cond"/>
              </a:rPr>
              <a:t> </a:t>
            </a:r>
            <a:r>
              <a:rPr u="none" spc="-20" dirty="0">
                <a:latin typeface="Franklin Gothic Demi Cond"/>
                <a:cs typeface="Franklin Gothic Demi Cond"/>
              </a:rPr>
              <a:t>Руси </a:t>
            </a:r>
            <a:r>
              <a:rPr u="none" dirty="0">
                <a:latin typeface="Franklin Gothic Demi Cond"/>
                <a:cs typeface="Franklin Gothic Demi Cond"/>
              </a:rPr>
              <a:t>жить</a:t>
            </a:r>
            <a:r>
              <a:rPr u="none" spc="-75" dirty="0">
                <a:latin typeface="Franklin Gothic Demi Cond"/>
                <a:cs typeface="Franklin Gothic Demi Cond"/>
              </a:rPr>
              <a:t> </a:t>
            </a:r>
            <a:r>
              <a:rPr u="none" spc="-10" dirty="0">
                <a:latin typeface="Franklin Gothic Demi Cond"/>
                <a:cs typeface="Franklin Gothic Demi Cond"/>
              </a:rPr>
              <a:t>хорошо» </a:t>
            </a:r>
            <a:r>
              <a:rPr u="none" spc="-20" dirty="0">
                <a:latin typeface="Franklin Gothic Demi Cond"/>
                <a:cs typeface="Franklin Gothic Demi Cond"/>
              </a:rPr>
              <a:t>(1866-</a:t>
            </a:r>
            <a:r>
              <a:rPr u="none" spc="-10" dirty="0">
                <a:latin typeface="Franklin Gothic Demi Cond"/>
                <a:cs typeface="Franklin Gothic Demi Cond"/>
              </a:rPr>
              <a:t>1876)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83302" y="1069086"/>
            <a:ext cx="2994025" cy="3683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26060">
              <a:lnSpc>
                <a:spcPct val="100000"/>
              </a:lnSpc>
              <a:spcBef>
                <a:spcPts val="95"/>
              </a:spcBef>
            </a:pPr>
            <a:r>
              <a:rPr sz="2000" b="1" i="1" dirty="0">
                <a:latin typeface="Palatino Linotype"/>
                <a:cs typeface="Palatino Linotype"/>
              </a:rPr>
              <a:t>«Кому</a:t>
            </a:r>
            <a:r>
              <a:rPr sz="2000" b="1" i="1" spc="-35" dirty="0">
                <a:latin typeface="Palatino Linotype"/>
                <a:cs typeface="Palatino Linotype"/>
              </a:rPr>
              <a:t> </a:t>
            </a:r>
            <a:r>
              <a:rPr sz="2000" b="1" i="1" dirty="0">
                <a:latin typeface="Palatino Linotype"/>
                <a:cs typeface="Palatino Linotype"/>
              </a:rPr>
              <a:t>на</a:t>
            </a:r>
            <a:r>
              <a:rPr sz="2000" b="1" i="1" spc="-45" dirty="0">
                <a:latin typeface="Palatino Linotype"/>
                <a:cs typeface="Palatino Linotype"/>
              </a:rPr>
              <a:t> </a:t>
            </a:r>
            <a:r>
              <a:rPr sz="2000" b="1" i="1" dirty="0">
                <a:latin typeface="Palatino Linotype"/>
                <a:cs typeface="Palatino Linotype"/>
              </a:rPr>
              <a:t>Руси</a:t>
            </a:r>
            <a:r>
              <a:rPr sz="2000" b="1" i="1" spc="-45" dirty="0">
                <a:latin typeface="Palatino Linotype"/>
                <a:cs typeface="Palatino Linotype"/>
              </a:rPr>
              <a:t> </a:t>
            </a:r>
            <a:r>
              <a:rPr sz="2000" b="1" i="1" spc="-20" dirty="0">
                <a:latin typeface="Palatino Linotype"/>
                <a:cs typeface="Palatino Linotype"/>
              </a:rPr>
              <a:t>жить </a:t>
            </a:r>
            <a:r>
              <a:rPr sz="2000" b="1" i="1" dirty="0">
                <a:latin typeface="Palatino Linotype"/>
                <a:cs typeface="Palatino Linotype"/>
              </a:rPr>
              <a:t>хорошо»</a:t>
            </a:r>
            <a:r>
              <a:rPr sz="2000" b="1" i="1" spc="-4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—</a:t>
            </a:r>
            <a:r>
              <a:rPr sz="2000" i="1" spc="-5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поэма</a:t>
            </a:r>
            <a:r>
              <a:rPr sz="2000" i="1" spc="-4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Н.</a:t>
            </a:r>
            <a:r>
              <a:rPr sz="2000" i="1" spc="-50" dirty="0">
                <a:latin typeface="Palatino Linotype"/>
                <a:cs typeface="Palatino Linotype"/>
              </a:rPr>
              <a:t> </a:t>
            </a:r>
            <a:r>
              <a:rPr sz="2000" i="1" spc="-25" dirty="0">
                <a:latin typeface="Palatino Linotype"/>
                <a:cs typeface="Palatino Linotype"/>
              </a:rPr>
              <a:t>А. </a:t>
            </a:r>
            <a:r>
              <a:rPr sz="2000" i="1" dirty="0">
                <a:latin typeface="Palatino Linotype"/>
                <a:cs typeface="Palatino Linotype"/>
              </a:rPr>
              <a:t>Некрасова.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Повествует</a:t>
            </a:r>
            <a:r>
              <a:rPr sz="2000" i="1" spc="-70" dirty="0">
                <a:latin typeface="Palatino Linotype"/>
                <a:cs typeface="Palatino Linotype"/>
              </a:rPr>
              <a:t> </a:t>
            </a:r>
            <a:r>
              <a:rPr sz="2000" i="1" spc="-50" dirty="0">
                <a:latin typeface="Palatino Linotype"/>
                <a:cs typeface="Palatino Linotype"/>
              </a:rPr>
              <a:t>о </a:t>
            </a:r>
            <a:r>
              <a:rPr sz="2000" i="1" dirty="0">
                <a:latin typeface="Palatino Linotype"/>
                <a:cs typeface="Palatino Linotype"/>
              </a:rPr>
              <a:t>путешествии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семерых</a:t>
            </a:r>
            <a:endParaRPr sz="2000">
              <a:latin typeface="Palatino Linotype"/>
              <a:cs typeface="Palatino Linotype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000" i="1" spc="-10" dirty="0">
                <a:latin typeface="Palatino Linotype"/>
                <a:cs typeface="Palatino Linotype"/>
              </a:rPr>
              <a:t>крестьянских</a:t>
            </a:r>
            <a:r>
              <a:rPr sz="2000" i="1" spc="-8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мужиков</a:t>
            </a:r>
            <a:r>
              <a:rPr sz="2000" i="1" spc="-70" dirty="0">
                <a:latin typeface="Palatino Linotype"/>
                <a:cs typeface="Palatino Linotype"/>
              </a:rPr>
              <a:t> </a:t>
            </a:r>
            <a:r>
              <a:rPr sz="2000" i="1" spc="-25" dirty="0">
                <a:latin typeface="Palatino Linotype"/>
                <a:cs typeface="Palatino Linotype"/>
              </a:rPr>
              <a:t>по </a:t>
            </a:r>
            <a:r>
              <a:rPr sz="2000" i="1" dirty="0">
                <a:latin typeface="Palatino Linotype"/>
                <a:cs typeface="Palatino Linotype"/>
              </a:rPr>
              <a:t>всей</a:t>
            </a:r>
            <a:r>
              <a:rPr sz="2000" i="1" spc="-4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Руси</a:t>
            </a:r>
            <a:r>
              <a:rPr sz="2000" i="1" spc="-3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с</a:t>
            </a:r>
            <a:r>
              <a:rPr sz="2000" i="1" spc="-3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целью</a:t>
            </a:r>
            <a:endParaRPr sz="2000">
              <a:latin typeface="Palatino Linotype"/>
              <a:cs typeface="Palatino Linotype"/>
            </a:endParaRPr>
          </a:p>
          <a:p>
            <a:pPr marL="12700" marR="120650" algn="just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поиска</a:t>
            </a:r>
            <a:r>
              <a:rPr sz="2000" i="1" spc="-11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счастливого</a:t>
            </a:r>
            <a:r>
              <a:rPr sz="2000" i="1" spc="-10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челове </a:t>
            </a:r>
            <a:r>
              <a:rPr sz="2000" i="1" dirty="0">
                <a:latin typeface="Palatino Linotype"/>
                <a:cs typeface="Palatino Linotype"/>
              </a:rPr>
              <a:t>ка.</a:t>
            </a:r>
            <a:r>
              <a:rPr sz="2000" i="1" spc="-8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Действие</a:t>
            </a:r>
            <a:r>
              <a:rPr sz="2000" i="1" spc="-75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происходит </a:t>
            </a:r>
            <a:r>
              <a:rPr sz="2000" i="1" dirty="0">
                <a:latin typeface="Palatino Linotype"/>
                <a:cs typeface="Palatino Linotype"/>
              </a:rPr>
              <a:t>вскоре</a:t>
            </a:r>
            <a:r>
              <a:rPr sz="2000" i="1" spc="-8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после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отмены</a:t>
            </a:r>
            <a:endParaRPr sz="20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2000" i="1" spc="-10" dirty="0">
                <a:latin typeface="Palatino Linotype"/>
                <a:cs typeface="Palatino Linotype"/>
              </a:rPr>
              <a:t>крепостного</a:t>
            </a:r>
            <a:endParaRPr sz="2000">
              <a:latin typeface="Palatino Linotype"/>
              <a:cs typeface="Palatino Linotype"/>
            </a:endParaRPr>
          </a:p>
          <a:p>
            <a:pPr marL="12700" marR="893444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права</a:t>
            </a:r>
            <a:r>
              <a:rPr sz="2000" i="1" spc="-3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</a:t>
            </a:r>
            <a:r>
              <a:rPr sz="2000" i="1" spc="-4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Российской империи.</a:t>
            </a:r>
            <a:endParaRPr sz="20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5047" y="576071"/>
            <a:ext cx="4111625" cy="5512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6525" marR="130810" indent="-635" algn="ctr">
              <a:lnSpc>
                <a:spcPct val="100000"/>
              </a:lnSpc>
              <a:spcBef>
                <a:spcPts val="95"/>
              </a:spcBef>
            </a:pPr>
            <a:r>
              <a:rPr sz="2000" i="1" dirty="0">
                <a:latin typeface="Palatino Linotype"/>
                <a:cs typeface="Palatino Linotype"/>
              </a:rPr>
              <a:t>Велинский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журнале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«Киевский </a:t>
            </a:r>
            <a:r>
              <a:rPr sz="2000" i="1" dirty="0">
                <a:latin typeface="Palatino Linotype"/>
                <a:cs typeface="Palatino Linotype"/>
              </a:rPr>
              <a:t>телеграф»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</a:t>
            </a:r>
            <a:r>
              <a:rPr sz="2000" i="1" spc="-5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1869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году</a:t>
            </a:r>
            <a:r>
              <a:rPr sz="2000" i="1" spc="-4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написал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20" dirty="0">
                <a:latin typeface="Palatino Linotype"/>
                <a:cs typeface="Palatino Linotype"/>
              </a:rPr>
              <a:t>свой </a:t>
            </a:r>
            <a:r>
              <a:rPr sz="2000" i="1" dirty="0">
                <a:latin typeface="Palatino Linotype"/>
                <a:cs typeface="Palatino Linotype"/>
              </a:rPr>
              <a:t>отзыв.</a:t>
            </a:r>
            <a:r>
              <a:rPr sz="2000" i="1" spc="-5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Он</a:t>
            </a:r>
            <a:r>
              <a:rPr sz="2000" i="1" spc="-5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считал,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что</a:t>
            </a:r>
            <a:r>
              <a:rPr sz="2000" i="1" spc="-5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кроме</a:t>
            </a:r>
            <a:endParaRPr sz="20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Некрасова</a:t>
            </a:r>
            <a:r>
              <a:rPr sz="2000" i="1" spc="-7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никто</a:t>
            </a:r>
            <a:r>
              <a:rPr sz="2000" i="1" spc="-7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из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25" dirty="0">
                <a:latin typeface="Palatino Linotype"/>
                <a:cs typeface="Palatino Linotype"/>
              </a:rPr>
              <a:t>его</a:t>
            </a:r>
            <a:endParaRPr sz="2000">
              <a:latin typeface="Palatino Linotype"/>
              <a:cs typeface="Palatino Linotype"/>
            </a:endParaRPr>
          </a:p>
          <a:p>
            <a:pPr marL="245745" marR="239395" indent="207010" algn="just">
              <a:lnSpc>
                <a:spcPct val="100000"/>
              </a:lnSpc>
            </a:pPr>
            <a:r>
              <a:rPr sz="2000" i="1" spc="-10" dirty="0">
                <a:latin typeface="Palatino Linotype"/>
                <a:cs typeface="Palatino Linotype"/>
              </a:rPr>
              <a:t>современников</a:t>
            </a:r>
            <a:r>
              <a:rPr sz="2000" i="1" spc="-4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не</a:t>
            </a:r>
            <a:r>
              <a:rPr sz="2000" i="1" spc="-2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имел</a:t>
            </a:r>
            <a:r>
              <a:rPr sz="2000" i="1" spc="-35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права </a:t>
            </a:r>
            <a:r>
              <a:rPr sz="2000" i="1" dirty="0">
                <a:latin typeface="Palatino Linotype"/>
                <a:cs typeface="Palatino Linotype"/>
              </a:rPr>
              <a:t>называться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поэтом.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Ведь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</a:t>
            </a:r>
            <a:r>
              <a:rPr sz="2000" i="1" spc="-70" dirty="0">
                <a:latin typeface="Palatino Linotype"/>
                <a:cs typeface="Palatino Linotype"/>
              </a:rPr>
              <a:t> </a:t>
            </a:r>
            <a:r>
              <a:rPr sz="2000" i="1" spc="-20" dirty="0">
                <a:latin typeface="Palatino Linotype"/>
                <a:cs typeface="Palatino Linotype"/>
              </a:rPr>
              <a:t>этих</a:t>
            </a:r>
            <a:endParaRPr sz="2000">
              <a:latin typeface="Palatino Linotype"/>
              <a:cs typeface="Palatino Linotype"/>
            </a:endParaRPr>
          </a:p>
          <a:p>
            <a:pPr marL="323215" marR="318770" indent="208279" algn="just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словах</a:t>
            </a:r>
            <a:r>
              <a:rPr sz="2000" i="1" spc="-1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заключается</a:t>
            </a:r>
            <a:r>
              <a:rPr sz="2000" i="1" spc="-15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только </a:t>
            </a:r>
            <a:r>
              <a:rPr sz="2000" i="1" dirty="0">
                <a:latin typeface="Palatino Linotype"/>
                <a:cs typeface="Palatino Linotype"/>
              </a:rPr>
              <a:t>жизненная</a:t>
            </a:r>
            <a:r>
              <a:rPr sz="2000" i="1" spc="-8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правда.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А</a:t>
            </a:r>
            <a:r>
              <a:rPr sz="2000" i="1" spc="-7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строки произведения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могут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заставить</a:t>
            </a:r>
            <a:endParaRPr sz="2000">
              <a:latin typeface="Palatino Linotype"/>
              <a:cs typeface="Palatino Linotype"/>
            </a:endParaRPr>
          </a:p>
          <a:p>
            <a:pPr marL="646430" algn="just">
              <a:lnSpc>
                <a:spcPct val="100000"/>
              </a:lnSpc>
              <a:spcBef>
                <a:spcPts val="5"/>
              </a:spcBef>
            </a:pPr>
            <a:r>
              <a:rPr sz="2000" i="1" spc="-10" dirty="0">
                <a:latin typeface="Palatino Linotype"/>
                <a:cs typeface="Palatino Linotype"/>
              </a:rPr>
              <a:t>читателя</a:t>
            </a:r>
            <a:r>
              <a:rPr sz="2000" i="1" spc="-5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проникнуться</a:t>
            </a:r>
            <a:endParaRPr sz="2000">
              <a:latin typeface="Palatino Linotype"/>
              <a:cs typeface="Palatino Linotype"/>
            </a:endParaRPr>
          </a:p>
          <a:p>
            <a:pPr marL="140970" marR="134620" indent="206375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сочувствием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к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судьбе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простого крестьянина,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которому</a:t>
            </a:r>
            <a:r>
              <a:rPr sz="2000" i="1" spc="-45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пьянство </a:t>
            </a:r>
            <a:r>
              <a:rPr sz="2000" i="1" dirty="0">
                <a:latin typeface="Palatino Linotype"/>
                <a:cs typeface="Palatino Linotype"/>
              </a:rPr>
              <a:t>кажется</a:t>
            </a:r>
            <a:r>
              <a:rPr sz="2000" i="1" spc="-85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единственным</a:t>
            </a:r>
            <a:r>
              <a:rPr sz="2000" i="1" spc="-75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выходом.</a:t>
            </a:r>
            <a:endParaRPr sz="2000">
              <a:latin typeface="Palatino Linotype"/>
              <a:cs typeface="Palatino Linotype"/>
            </a:endParaRPr>
          </a:p>
          <a:p>
            <a:pPr marL="137160" marR="132080" indent="250190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Велинский</a:t>
            </a:r>
            <a:r>
              <a:rPr sz="2000" i="1" spc="-7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считает,</a:t>
            </a:r>
            <a:r>
              <a:rPr sz="2000" i="1" spc="-7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что</a:t>
            </a:r>
            <a:r>
              <a:rPr sz="2000" i="1" spc="-80" dirty="0">
                <a:latin typeface="Palatino Linotype"/>
                <a:cs typeface="Palatino Linotype"/>
              </a:rPr>
              <a:t> </a:t>
            </a:r>
            <a:r>
              <a:rPr sz="2000" i="1" spc="-20" dirty="0">
                <a:latin typeface="Palatino Linotype"/>
                <a:cs typeface="Palatino Linotype"/>
              </a:rPr>
              <a:t>идея </a:t>
            </a:r>
            <a:r>
              <a:rPr sz="2000" i="1" dirty="0">
                <a:latin typeface="Palatino Linotype"/>
                <a:cs typeface="Palatino Linotype"/>
              </a:rPr>
              <a:t>Некрасова</a:t>
            </a:r>
            <a:r>
              <a:rPr sz="2000" i="1" spc="-4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–</a:t>
            </a:r>
            <a:r>
              <a:rPr sz="2000" i="1" spc="-3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возбуждение</a:t>
            </a:r>
            <a:r>
              <a:rPr sz="2000" i="1" spc="-3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у</a:t>
            </a:r>
            <a:r>
              <a:rPr sz="2000" i="1" spc="-25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высшего</a:t>
            </a:r>
            <a:endParaRPr sz="2000">
              <a:latin typeface="Palatino Linotype"/>
              <a:cs typeface="Palatino Linotype"/>
            </a:endParaRPr>
          </a:p>
          <a:p>
            <a:pPr marL="12700" marR="5080" algn="ctr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света</a:t>
            </a:r>
            <a:r>
              <a:rPr sz="2000" i="1" spc="-8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сочувствия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к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обычным</a:t>
            </a:r>
            <a:r>
              <a:rPr sz="2000" i="1" spc="-5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людям, </a:t>
            </a:r>
            <a:r>
              <a:rPr sz="2000" i="1" dirty="0">
                <a:latin typeface="Palatino Linotype"/>
                <a:cs typeface="Palatino Linotype"/>
              </a:rPr>
              <a:t>их</a:t>
            </a:r>
            <a:r>
              <a:rPr sz="2000" i="1" spc="-7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проблемам,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высказана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</a:t>
            </a:r>
            <a:r>
              <a:rPr sz="2000" i="1" spc="-70" dirty="0">
                <a:latin typeface="Palatino Linotype"/>
                <a:cs typeface="Palatino Linotype"/>
              </a:rPr>
              <a:t> </a:t>
            </a:r>
            <a:r>
              <a:rPr sz="2000" i="1" spc="-20" dirty="0">
                <a:latin typeface="Palatino Linotype"/>
                <a:cs typeface="Palatino Linotype"/>
              </a:rPr>
              <a:t>этой </a:t>
            </a:r>
            <a:r>
              <a:rPr sz="2000" i="1" spc="-10" dirty="0">
                <a:latin typeface="Palatino Linotype"/>
                <a:cs typeface="Palatino Linotype"/>
              </a:rPr>
              <a:t>поэме.</a:t>
            </a:r>
            <a:endParaRPr sz="2000">
              <a:latin typeface="Palatino Linotype"/>
              <a:cs typeface="Palatino Linotyp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477012"/>
            <a:ext cx="3600450" cy="57485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548640"/>
            <a:ext cx="8448294" cy="590473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31061" y="1194561"/>
            <a:ext cx="284670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065" marR="255904" indent="635" algn="ctr">
              <a:lnSpc>
                <a:spcPct val="100000"/>
              </a:lnSpc>
              <a:spcBef>
                <a:spcPts val="100"/>
              </a:spcBef>
            </a:pPr>
            <a:r>
              <a:rPr sz="3600" b="0" u="none" dirty="0">
                <a:latin typeface="Franklin Gothic Demi Cond"/>
                <a:cs typeface="Franklin Gothic Demi Cond"/>
              </a:rPr>
              <a:t>95</a:t>
            </a:r>
            <a:r>
              <a:rPr sz="3600" b="0" u="none" spc="-5" dirty="0">
                <a:latin typeface="Franklin Gothic Demi Cond"/>
                <a:cs typeface="Franklin Gothic Demi Cond"/>
              </a:rPr>
              <a:t> </a:t>
            </a:r>
            <a:r>
              <a:rPr sz="3600" b="0" u="none" dirty="0">
                <a:latin typeface="Franklin Gothic Demi Cond"/>
                <a:cs typeface="Franklin Gothic Demi Cond"/>
              </a:rPr>
              <a:t>лет</a:t>
            </a:r>
            <a:r>
              <a:rPr sz="3600" b="0" u="none" spc="-10" dirty="0">
                <a:latin typeface="Franklin Gothic Demi Cond"/>
                <a:cs typeface="Franklin Gothic Demi Cond"/>
              </a:rPr>
              <a:t> </a:t>
            </a:r>
            <a:r>
              <a:rPr sz="3600" b="0" u="none" spc="-50" dirty="0">
                <a:latin typeface="Franklin Gothic Demi Cond"/>
                <a:cs typeface="Franklin Gothic Demi Cond"/>
              </a:rPr>
              <a:t>– </a:t>
            </a:r>
            <a:r>
              <a:rPr sz="3600" b="0" u="none" dirty="0">
                <a:latin typeface="Franklin Gothic Demi Cond"/>
                <a:cs typeface="Franklin Gothic Demi Cond"/>
              </a:rPr>
              <a:t>Обручев</a:t>
            </a:r>
            <a:r>
              <a:rPr sz="3600" b="0" u="none" spc="-20" dirty="0">
                <a:latin typeface="Franklin Gothic Demi Cond"/>
                <a:cs typeface="Franklin Gothic Demi Cond"/>
              </a:rPr>
              <a:t> В.А.</a:t>
            </a:r>
            <a:endParaRPr sz="3600">
              <a:latin typeface="Franklin Gothic Demi Cond"/>
              <a:cs typeface="Franklin Gothic Demi Cond"/>
            </a:endParaRPr>
          </a:p>
          <a:p>
            <a:pPr marL="12700" marR="5080" indent="2540" algn="ctr">
              <a:lnSpc>
                <a:spcPct val="100000"/>
              </a:lnSpc>
            </a:pPr>
            <a:r>
              <a:rPr sz="3600" b="0" u="none" spc="-10" dirty="0">
                <a:latin typeface="Franklin Gothic Demi Cond"/>
                <a:cs typeface="Franklin Gothic Demi Cond"/>
              </a:rPr>
              <a:t>«Земля </a:t>
            </a:r>
            <a:r>
              <a:rPr sz="3600" b="0" u="none" dirty="0">
                <a:latin typeface="Franklin Gothic Demi Cond"/>
                <a:cs typeface="Franklin Gothic Demi Cond"/>
              </a:rPr>
              <a:t>Санникова,</a:t>
            </a:r>
            <a:r>
              <a:rPr sz="3600" b="0" u="none" spc="-65" dirty="0">
                <a:latin typeface="Franklin Gothic Demi Cond"/>
                <a:cs typeface="Franklin Gothic Demi Cond"/>
              </a:rPr>
              <a:t> </a:t>
            </a:r>
            <a:r>
              <a:rPr sz="3600" b="0" u="none" spc="-25" dirty="0">
                <a:latin typeface="Franklin Gothic Demi Cond"/>
                <a:cs typeface="Franklin Gothic Demi Cond"/>
              </a:rPr>
              <a:t>или </a:t>
            </a:r>
            <a:r>
              <a:rPr sz="3600" b="0" u="none" spc="-10" dirty="0">
                <a:latin typeface="Franklin Gothic Demi Cond"/>
                <a:cs typeface="Franklin Gothic Demi Cond"/>
              </a:rPr>
              <a:t>последние</a:t>
            </a:r>
            <a:endParaRPr sz="3600">
              <a:latin typeface="Franklin Gothic Demi Cond"/>
              <a:cs typeface="Franklin Gothic Demi C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7113" y="3938016"/>
            <a:ext cx="20173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0" marR="5080" indent="-29908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Franklin Gothic Demi Cond"/>
                <a:cs typeface="Franklin Gothic Demi Cond"/>
              </a:rPr>
              <a:t>онкилоны» (1926г)</a:t>
            </a:r>
            <a:endParaRPr sz="3600">
              <a:latin typeface="Franklin Gothic Demi Cond"/>
              <a:cs typeface="Franklin Gothic Demi Con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11165" y="928116"/>
            <a:ext cx="2842895" cy="417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5475">
              <a:lnSpc>
                <a:spcPct val="100000"/>
              </a:lnSpc>
              <a:spcBef>
                <a:spcPts val="100"/>
              </a:spcBef>
            </a:pPr>
            <a:r>
              <a:rPr sz="1600" i="1" dirty="0">
                <a:latin typeface="Palatino Linotype"/>
                <a:cs typeface="Palatino Linotype"/>
              </a:rPr>
              <a:t>Земля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Санникова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имеет </a:t>
            </a:r>
            <a:r>
              <a:rPr sz="1600" i="1" dirty="0">
                <a:latin typeface="Palatino Linotype"/>
                <a:cs typeface="Palatino Linotype"/>
              </a:rPr>
              <a:t>статус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не</a:t>
            </a:r>
            <a:r>
              <a:rPr sz="1600" i="1" spc="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научного,</a:t>
            </a:r>
            <a:r>
              <a:rPr sz="1600" i="1" spc="5" dirty="0">
                <a:latin typeface="Palatino Linotype"/>
                <a:cs typeface="Palatino Linotype"/>
              </a:rPr>
              <a:t> </a:t>
            </a:r>
            <a:r>
              <a:rPr sz="1600" i="1" spc="-50" dirty="0">
                <a:latin typeface="Palatino Linotype"/>
                <a:cs typeface="Palatino Linotype"/>
              </a:rPr>
              <a:t>а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культурного</a:t>
            </a:r>
            <a:r>
              <a:rPr sz="1600" i="1" spc="-20" dirty="0">
                <a:latin typeface="Palatino Linotype"/>
                <a:cs typeface="Palatino Linotype"/>
              </a:rPr>
              <a:t> мифа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благодаря</a:t>
            </a:r>
            <a:r>
              <a:rPr sz="1600" i="1" spc="-4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геологу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и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писателю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В.</a:t>
            </a:r>
            <a:endParaRPr sz="1600">
              <a:latin typeface="Palatino Linotype"/>
              <a:cs typeface="Palatino Linotype"/>
            </a:endParaRPr>
          </a:p>
          <a:p>
            <a:pPr marL="12700" marR="240665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А.Обручеву.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начале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XX</a:t>
            </a:r>
            <a:r>
              <a:rPr sz="1600" i="1" dirty="0">
                <a:latin typeface="Palatino Linotype"/>
                <a:cs typeface="Palatino Linotype"/>
              </a:rPr>
              <a:t> века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ему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довелось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работать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spc="-50" dirty="0">
                <a:latin typeface="Palatino Linotype"/>
                <a:cs typeface="Palatino Linotype"/>
              </a:rPr>
              <a:t>в </a:t>
            </a:r>
            <a:r>
              <a:rPr sz="1600" i="1" dirty="0">
                <a:latin typeface="Palatino Linotype"/>
                <a:cs typeface="Palatino Linotype"/>
              </a:rPr>
              <a:t>геолого-</a:t>
            </a:r>
            <a:r>
              <a:rPr sz="1600" i="1" spc="-10" dirty="0">
                <a:latin typeface="Palatino Linotype"/>
                <a:cs typeface="Palatino Linotype"/>
              </a:rPr>
              <a:t>географической</a:t>
            </a:r>
            <a:endParaRPr sz="1600">
              <a:latin typeface="Palatino Linotype"/>
              <a:cs typeface="Palatino Linotype"/>
            </a:endParaRPr>
          </a:p>
          <a:p>
            <a:pPr marL="12700" marR="508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экспедиции</a:t>
            </a:r>
            <a:r>
              <a:rPr sz="1600" i="1" spc="-4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на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севере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b="1" i="1" spc="-10" dirty="0">
                <a:latin typeface="Palatino Linotype"/>
                <a:cs typeface="Palatino Linotype"/>
              </a:rPr>
              <a:t>Якутии</a:t>
            </a:r>
            <a:r>
              <a:rPr sz="1600" i="1" spc="-10" dirty="0">
                <a:latin typeface="Palatino Linotype"/>
                <a:cs typeface="Palatino Linotype"/>
              </a:rPr>
              <a:t>. </a:t>
            </a:r>
            <a:r>
              <a:rPr sz="1600" i="1" dirty="0">
                <a:latin typeface="Palatino Linotype"/>
                <a:cs typeface="Palatino Linotype"/>
              </a:rPr>
              <a:t>От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местных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жителей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Обручев </a:t>
            </a:r>
            <a:r>
              <a:rPr sz="1600" i="1" dirty="0">
                <a:latin typeface="Palatino Linotype"/>
                <a:cs typeface="Palatino Linotype"/>
              </a:rPr>
              <a:t>услышал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о загадочной </a:t>
            </a:r>
            <a:r>
              <a:rPr sz="1600" i="1" spc="-10" dirty="0">
                <a:latin typeface="Palatino Linotype"/>
                <a:cs typeface="Palatino Linotype"/>
              </a:rPr>
              <a:t>тёплой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земле,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лежащей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далеко</a:t>
            </a:r>
            <a:endParaRPr sz="1600">
              <a:latin typeface="Palatino Linotype"/>
              <a:cs typeface="Palatino Linotype"/>
            </a:endParaRPr>
          </a:p>
          <a:p>
            <a:pPr marL="12700" marR="132715">
              <a:lnSpc>
                <a:spcPct val="100000"/>
              </a:lnSpc>
              <a:spcBef>
                <a:spcPts val="5"/>
              </a:spcBef>
            </a:pPr>
            <a:r>
              <a:rPr sz="1600" i="1" dirty="0">
                <a:latin typeface="Palatino Linotype"/>
                <a:cs typeface="Palatino Linotype"/>
              </a:rPr>
              <a:t>в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Ледовитом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океане.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Говорили, </a:t>
            </a:r>
            <a:r>
              <a:rPr sz="1600" i="1" dirty="0">
                <a:latin typeface="Palatino Linotype"/>
                <a:cs typeface="Palatino Linotype"/>
              </a:rPr>
              <a:t>что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именно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туда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каждый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год </a:t>
            </a:r>
            <a:r>
              <a:rPr sz="1600" i="1" dirty="0">
                <a:latin typeface="Palatino Linotype"/>
                <a:cs typeface="Palatino Linotype"/>
              </a:rPr>
              <a:t>отправляются</a:t>
            </a:r>
            <a:r>
              <a:rPr sz="1600" i="1" spc="-40" dirty="0">
                <a:latin typeface="Palatino Linotype"/>
                <a:cs typeface="Palatino Linotype"/>
              </a:rPr>
              <a:t> </a:t>
            </a:r>
            <a:r>
              <a:rPr sz="1600" i="1" spc="-20" dirty="0">
                <a:latin typeface="Palatino Linotype"/>
                <a:cs typeface="Palatino Linotype"/>
              </a:rPr>
              <a:t>стаи</a:t>
            </a:r>
            <a:endParaRPr sz="1600">
              <a:latin typeface="Palatino Linotype"/>
              <a:cs typeface="Palatino Linotype"/>
            </a:endParaRPr>
          </a:p>
          <a:p>
            <a:pPr marL="12700" marR="3683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перелётных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птиц;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что</a:t>
            </a:r>
            <a:r>
              <a:rPr sz="1600" i="1" spc="-10" dirty="0">
                <a:latin typeface="Palatino Linotype"/>
                <a:cs typeface="Palatino Linotype"/>
              </a:rPr>
              <a:t> именно </a:t>
            </a:r>
            <a:r>
              <a:rPr sz="1600" i="1" dirty="0">
                <a:latin typeface="Palatino Linotype"/>
                <a:cs typeface="Palatino Linotype"/>
              </a:rPr>
              <a:t>там нашло себе</a:t>
            </a:r>
            <a:r>
              <a:rPr sz="1600" i="1" spc="-10" dirty="0">
                <a:latin typeface="Palatino Linotype"/>
                <a:cs typeface="Palatino Linotype"/>
              </a:rPr>
              <a:t> приют </a:t>
            </a:r>
            <a:r>
              <a:rPr sz="1600" i="1" dirty="0">
                <a:latin typeface="Palatino Linotype"/>
                <a:cs typeface="Palatino Linotype"/>
              </a:rPr>
              <a:t>исчезнувшее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племя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онкилонов.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1340" y="444245"/>
            <a:ext cx="4371340" cy="5207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Palatino Linotype"/>
                <a:cs typeface="Palatino Linotype"/>
              </a:rPr>
              <a:t>ПЛАГИАТ.</a:t>
            </a:r>
            <a:endParaRPr sz="2000">
              <a:latin typeface="Palatino Linotype"/>
              <a:cs typeface="Palatino Linotype"/>
            </a:endParaRPr>
          </a:p>
          <a:p>
            <a:pPr marL="2540" algn="ctr">
              <a:lnSpc>
                <a:spcPct val="100000"/>
              </a:lnSpc>
            </a:pPr>
            <a:r>
              <a:rPr sz="2000" dirty="0">
                <a:latin typeface="Palatino Linotype"/>
                <a:cs typeface="Palatino Linotype"/>
              </a:rPr>
              <a:t>Как</a:t>
            </a:r>
            <a:r>
              <a:rPr sz="2000" spc="-7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установил</a:t>
            </a:r>
            <a:r>
              <a:rPr sz="2000" spc="-75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израильский</a:t>
            </a:r>
            <a:endParaRPr sz="2000">
              <a:latin typeface="Palatino Linotype"/>
              <a:cs typeface="Palatino Linotype"/>
            </a:endParaRPr>
          </a:p>
          <a:p>
            <a:pPr marL="116205" marR="107314" indent="635" algn="ctr">
              <a:lnSpc>
                <a:spcPct val="100000"/>
              </a:lnSpc>
            </a:pPr>
            <a:r>
              <a:rPr sz="2000" spc="-10" dirty="0">
                <a:latin typeface="Palatino Linotype"/>
                <a:cs typeface="Palatino Linotype"/>
              </a:rPr>
              <a:t>литературовед</a:t>
            </a:r>
            <a:r>
              <a:rPr sz="2000" spc="-3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Зеев</a:t>
            </a:r>
            <a:r>
              <a:rPr sz="2000" spc="-30" dirty="0">
                <a:latin typeface="Palatino Linotype"/>
                <a:cs typeface="Palatino Linotype"/>
              </a:rPr>
              <a:t> </a:t>
            </a:r>
            <a:r>
              <a:rPr sz="2000" spc="-20" dirty="0">
                <a:latin typeface="Palatino Linotype"/>
                <a:cs typeface="Palatino Linotype"/>
              </a:rPr>
              <a:t>Бар-</a:t>
            </a:r>
            <a:r>
              <a:rPr sz="2000" dirty="0">
                <a:latin typeface="Palatino Linotype"/>
                <a:cs typeface="Palatino Linotype"/>
              </a:rPr>
              <a:t>Селла,</a:t>
            </a:r>
            <a:r>
              <a:rPr sz="2000" spc="-35" dirty="0">
                <a:latin typeface="Palatino Linotype"/>
                <a:cs typeface="Palatino Linotype"/>
              </a:rPr>
              <a:t> </a:t>
            </a:r>
            <a:r>
              <a:rPr sz="2000" spc="-50" dirty="0">
                <a:latin typeface="Palatino Linotype"/>
                <a:cs typeface="Palatino Linotype"/>
              </a:rPr>
              <a:t>в </a:t>
            </a:r>
            <a:r>
              <a:rPr sz="2000" dirty="0">
                <a:latin typeface="Palatino Linotype"/>
                <a:cs typeface="Palatino Linotype"/>
              </a:rPr>
              <a:t>1955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году</a:t>
            </a:r>
            <a:r>
              <a:rPr sz="2000" spc="-4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в</a:t>
            </a:r>
            <a:r>
              <a:rPr sz="2000" spc="-4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Израиле</a:t>
            </a:r>
            <a:r>
              <a:rPr sz="2000" spc="-3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был</a:t>
            </a:r>
            <a:r>
              <a:rPr sz="2000" spc="-40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совершён </a:t>
            </a:r>
            <a:r>
              <a:rPr sz="2000" dirty="0">
                <a:latin typeface="Palatino Linotype"/>
                <a:cs typeface="Palatino Linotype"/>
              </a:rPr>
              <a:t>акт</a:t>
            </a:r>
            <a:r>
              <a:rPr sz="2000" spc="-7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плагиата</a:t>
            </a:r>
            <a:r>
              <a:rPr sz="2000" spc="-6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в</a:t>
            </a:r>
            <a:r>
              <a:rPr sz="2000" spc="-7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отношении</a:t>
            </a:r>
            <a:r>
              <a:rPr sz="2000" spc="-60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романа. </a:t>
            </a:r>
            <a:r>
              <a:rPr sz="2000" dirty="0">
                <a:latin typeface="Palatino Linotype"/>
                <a:cs typeface="Palatino Linotype"/>
              </a:rPr>
              <a:t>Некто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Хаим</a:t>
            </a:r>
            <a:r>
              <a:rPr sz="2000" spc="-6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Рабин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(не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имеющий </a:t>
            </a:r>
            <a:r>
              <a:rPr sz="2000" dirty="0">
                <a:latin typeface="Palatino Linotype"/>
                <a:cs typeface="Palatino Linotype"/>
              </a:rPr>
              <a:t>отношения</a:t>
            </a:r>
            <a:r>
              <a:rPr sz="2000" spc="-3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к</a:t>
            </a:r>
            <a:r>
              <a:rPr sz="2000" spc="-2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лингвисту</a:t>
            </a:r>
            <a:r>
              <a:rPr sz="2000" spc="-15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Хаиму </a:t>
            </a:r>
            <a:r>
              <a:rPr sz="2000" dirty="0">
                <a:latin typeface="Palatino Linotype"/>
                <a:cs typeface="Palatino Linotype"/>
              </a:rPr>
              <a:t>Рабину)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издал</a:t>
            </a:r>
            <a:r>
              <a:rPr sz="2000" spc="-3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с</a:t>
            </a:r>
            <a:r>
              <a:rPr sz="2000" spc="-45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минимальными</a:t>
            </a:r>
            <a:endParaRPr sz="2000">
              <a:latin typeface="Palatino Linotype"/>
              <a:cs typeface="Palatino Linotype"/>
            </a:endParaRPr>
          </a:p>
          <a:p>
            <a:pPr marL="36830" marR="29845" indent="88265" algn="just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Palatino Linotype"/>
                <a:cs typeface="Palatino Linotype"/>
              </a:rPr>
              <a:t>изменениями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«Землю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Санникова» </a:t>
            </a:r>
            <a:r>
              <a:rPr sz="2000" dirty="0">
                <a:latin typeface="Palatino Linotype"/>
                <a:cs typeface="Palatino Linotype"/>
              </a:rPr>
              <a:t>под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своим</a:t>
            </a:r>
            <a:r>
              <a:rPr sz="2000" spc="-6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именем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на</a:t>
            </a:r>
            <a:r>
              <a:rPr sz="2000" spc="-6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иврите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spc="-20" dirty="0">
                <a:latin typeface="Palatino Linotype"/>
                <a:cs typeface="Palatino Linotype"/>
              </a:rPr>
              <a:t>(под </a:t>
            </a:r>
            <a:r>
              <a:rPr sz="2000" spc="-10" dirty="0">
                <a:latin typeface="Palatino Linotype"/>
                <a:cs typeface="Palatino Linotype"/>
              </a:rPr>
              <a:t>названием</a:t>
            </a:r>
            <a:r>
              <a:rPr sz="2000" spc="-40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«Потерянный</a:t>
            </a:r>
            <a:r>
              <a:rPr sz="2000" spc="-40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материк»).</a:t>
            </a:r>
            <a:endParaRPr sz="2000">
              <a:latin typeface="Palatino Linotype"/>
              <a:cs typeface="Palatino Linotype"/>
            </a:endParaRPr>
          </a:p>
          <a:p>
            <a:pPr marL="635" algn="ctr">
              <a:lnSpc>
                <a:spcPct val="100000"/>
              </a:lnSpc>
            </a:pPr>
            <a:r>
              <a:rPr sz="2000" spc="-10" dirty="0">
                <a:latin typeface="Palatino Linotype"/>
                <a:cs typeface="Palatino Linotype"/>
              </a:rPr>
              <a:t>Несмотря</a:t>
            </a:r>
            <a:r>
              <a:rPr sz="2000" spc="-4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на</a:t>
            </a:r>
            <a:r>
              <a:rPr sz="2000" spc="-3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то,</a:t>
            </a:r>
            <a:r>
              <a:rPr sz="2000" spc="-3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что</a:t>
            </a:r>
            <a:r>
              <a:rPr sz="2000" spc="-2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в</a:t>
            </a:r>
            <a:r>
              <a:rPr sz="2000" spc="-4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1967</a:t>
            </a:r>
            <a:r>
              <a:rPr sz="2000" spc="-35" dirty="0">
                <a:latin typeface="Palatino Linotype"/>
                <a:cs typeface="Palatino Linotype"/>
              </a:rPr>
              <a:t> </a:t>
            </a:r>
            <a:r>
              <a:rPr sz="2000" spc="-20" dirty="0">
                <a:latin typeface="Palatino Linotype"/>
                <a:cs typeface="Palatino Linotype"/>
              </a:rPr>
              <a:t>году</a:t>
            </a:r>
            <a:endParaRPr sz="2000">
              <a:latin typeface="Palatino Linotype"/>
              <a:cs typeface="Palatino Linotype"/>
            </a:endParaRPr>
          </a:p>
          <a:p>
            <a:pPr marL="12065" marR="5080" indent="1270" algn="ctr">
              <a:lnSpc>
                <a:spcPct val="100000"/>
              </a:lnSpc>
            </a:pPr>
            <a:r>
              <a:rPr sz="2000" dirty="0">
                <a:latin typeface="Palatino Linotype"/>
                <a:cs typeface="Palatino Linotype"/>
              </a:rPr>
              <a:t>«Земля</a:t>
            </a:r>
            <a:r>
              <a:rPr sz="2000" spc="-60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Санникова»</a:t>
            </a:r>
            <a:r>
              <a:rPr sz="2000" spc="-4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была</a:t>
            </a:r>
            <a:r>
              <a:rPr sz="2000" spc="-45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легально </a:t>
            </a:r>
            <a:r>
              <a:rPr sz="2000" dirty="0">
                <a:latin typeface="Palatino Linotype"/>
                <a:cs typeface="Palatino Linotype"/>
              </a:rPr>
              <a:t>издана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в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Израиле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на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иврите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spc="-25" dirty="0">
                <a:latin typeface="Palatino Linotype"/>
                <a:cs typeface="Palatino Linotype"/>
              </a:rPr>
              <a:t>как </a:t>
            </a:r>
            <a:r>
              <a:rPr sz="2000" dirty="0">
                <a:latin typeface="Palatino Linotype"/>
                <a:cs typeface="Palatino Linotype"/>
              </a:rPr>
              <a:t>роман</a:t>
            </a:r>
            <a:r>
              <a:rPr sz="2000" spc="-11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Обручева,</a:t>
            </a:r>
            <a:r>
              <a:rPr sz="2000" spc="-10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украденный</a:t>
            </a:r>
            <a:r>
              <a:rPr sz="2000" spc="-110" dirty="0">
                <a:latin typeface="Palatino Linotype"/>
                <a:cs typeface="Palatino Linotype"/>
              </a:rPr>
              <a:t> </a:t>
            </a:r>
            <a:r>
              <a:rPr sz="2000" spc="-10" dirty="0">
                <a:latin typeface="Palatino Linotype"/>
                <a:cs typeface="Palatino Linotype"/>
              </a:rPr>
              <a:t>роман </a:t>
            </a:r>
            <a:r>
              <a:rPr sz="2000" dirty="0">
                <a:latin typeface="Palatino Linotype"/>
                <a:cs typeface="Palatino Linotype"/>
              </a:rPr>
              <a:t>вышел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под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именем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Рабина</a:t>
            </a:r>
            <a:r>
              <a:rPr sz="2000" spc="-5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ещё</a:t>
            </a:r>
            <a:r>
              <a:rPr sz="2000" spc="-50" dirty="0">
                <a:latin typeface="Palatino Linotype"/>
                <a:cs typeface="Palatino Linotype"/>
              </a:rPr>
              <a:t> </a:t>
            </a:r>
            <a:r>
              <a:rPr sz="2000" spc="-25" dirty="0">
                <a:latin typeface="Palatino Linotype"/>
                <a:cs typeface="Palatino Linotype"/>
              </a:rPr>
              <a:t>раз</a:t>
            </a:r>
            <a:r>
              <a:rPr sz="2000" spc="200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в</a:t>
            </a:r>
            <a:r>
              <a:rPr sz="2000" spc="-25" dirty="0">
                <a:latin typeface="Palatino Linotype"/>
                <a:cs typeface="Palatino Linotype"/>
              </a:rPr>
              <a:t> </a:t>
            </a:r>
            <a:r>
              <a:rPr sz="2000" dirty="0">
                <a:latin typeface="Palatino Linotype"/>
                <a:cs typeface="Palatino Linotype"/>
              </a:rPr>
              <a:t>1974</a:t>
            </a:r>
            <a:r>
              <a:rPr sz="2000" spc="-30" dirty="0">
                <a:latin typeface="Palatino Linotype"/>
                <a:cs typeface="Palatino Linotype"/>
              </a:rPr>
              <a:t> </a:t>
            </a:r>
            <a:r>
              <a:rPr sz="2000" spc="-20" dirty="0">
                <a:latin typeface="Palatino Linotype"/>
                <a:cs typeface="Palatino Linotype"/>
              </a:rPr>
              <a:t>году</a:t>
            </a:r>
            <a:endParaRPr sz="2000">
              <a:latin typeface="Palatino Linotype"/>
              <a:cs typeface="Palatino Linotyp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513" y="621030"/>
            <a:ext cx="3096768" cy="514578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Остальные</a:t>
            </a:r>
            <a:r>
              <a:rPr spc="-10" dirty="0"/>
              <a:t> книги-</a:t>
            </a:r>
            <a:r>
              <a:rPr dirty="0"/>
              <a:t>юбиляры</a:t>
            </a:r>
            <a:r>
              <a:rPr spc="-25" dirty="0"/>
              <a:t> </a:t>
            </a:r>
            <a:r>
              <a:rPr spc="-10" dirty="0"/>
              <a:t>2021г.: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8236" y="1065530"/>
            <a:ext cx="7732395" cy="5512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latin typeface="Calibri"/>
                <a:cs typeface="Calibri"/>
              </a:rPr>
              <a:t>85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Барто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«Игрушки»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(1936)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85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Беляев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В.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«Старая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крепость»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(1936)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135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Бернетт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60" dirty="0">
                <a:latin typeface="Calibri"/>
                <a:cs typeface="Calibri"/>
              </a:rPr>
              <a:t>Ф.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Э.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«Маленький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лорд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Фаунтлерой»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(1886)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550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Боккаччо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Дж.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«Декамерон»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(1471)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75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Верзилин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«По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следам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Робинзона»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(1946)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80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Гайдар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«Тимур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его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команда»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(1941)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Calibri"/>
                <a:cs typeface="Calibri"/>
              </a:rPr>
              <a:t>205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Гофман </a:t>
            </a:r>
            <a:r>
              <a:rPr sz="2000" dirty="0">
                <a:latin typeface="Calibri"/>
                <a:cs typeface="Calibri"/>
              </a:rPr>
              <a:t>Э.</a:t>
            </a:r>
            <a:r>
              <a:rPr sz="2000" spc="-45" dirty="0">
                <a:latin typeface="Calibri"/>
                <a:cs typeface="Calibri"/>
              </a:rPr>
              <a:t> Т.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А.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(н.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Эрнст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Теодор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Вильгельм)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«Щелкунчик»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(1816)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155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Гринвуд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Дж.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«Подлинная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история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маленького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оборвыша»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(1866)</a:t>
            </a:r>
            <a:endParaRPr sz="20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700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Данте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«Божественная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комедия»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(1321)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120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Дойль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Конан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«Собака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Баскервилей»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(1901-1902)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175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Дюма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А.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«Граф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Монте-</a:t>
            </a:r>
            <a:r>
              <a:rPr sz="2000" dirty="0">
                <a:latin typeface="Calibri"/>
                <a:cs typeface="Calibri"/>
              </a:rPr>
              <a:t>Кристо»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(1846)</a:t>
            </a:r>
            <a:endParaRPr sz="2000">
              <a:latin typeface="Calibri"/>
              <a:cs typeface="Calibri"/>
            </a:endParaRPr>
          </a:p>
          <a:p>
            <a:pPr marL="12700" marR="88773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325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Истомин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Карион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«Домострой»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[о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правилах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детского поведения]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(1696)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85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Катаев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В.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«Белеет парус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одинокий»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(1936)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140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Коллоди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К.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«История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Пиноккио»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(1881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г.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«Газета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для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детей» </a:t>
            </a:r>
            <a:r>
              <a:rPr sz="2000" dirty="0">
                <a:latin typeface="Calibri"/>
                <a:cs typeface="Calibri"/>
              </a:rPr>
              <a:t>напечатана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первая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глава)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2336" y="572262"/>
            <a:ext cx="8033384" cy="5512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10845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latin typeface="Calibri"/>
                <a:cs typeface="Calibri"/>
              </a:rPr>
              <a:t>195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Купер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65" dirty="0">
                <a:latin typeface="Calibri"/>
                <a:cs typeface="Calibri"/>
              </a:rPr>
              <a:t>Ф.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«Последний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из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могикан,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или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Повествование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1757 годе»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(1826)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150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Кэрролл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«В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Зазеркалье»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(1871).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переводах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русский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язык:</a:t>
            </a:r>
            <a:endParaRPr sz="2000">
              <a:latin typeface="Calibri"/>
              <a:cs typeface="Calibri"/>
            </a:endParaRPr>
          </a:p>
          <a:p>
            <a:pPr marL="12700" marR="514984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«Алиса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Зазеркалье»;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«Сквозь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зеркало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что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там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увидела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Алиса,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или </a:t>
            </a:r>
            <a:r>
              <a:rPr sz="2000" dirty="0">
                <a:latin typeface="Calibri"/>
                <a:cs typeface="Calibri"/>
              </a:rPr>
              <a:t>Алиса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Зазеркалье»</a:t>
            </a:r>
            <a:endParaRPr sz="2000">
              <a:latin typeface="Calibri"/>
              <a:cs typeface="Calibri"/>
            </a:endParaRPr>
          </a:p>
          <a:p>
            <a:pPr marL="12700" marR="1905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140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Лесков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«Левша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(Сказ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тульском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косом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Левше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стальной </a:t>
            </a:r>
            <a:r>
              <a:rPr sz="2000" dirty="0">
                <a:latin typeface="Calibri"/>
                <a:cs typeface="Calibri"/>
              </a:rPr>
              <a:t>блохе)»</a:t>
            </a:r>
            <a:r>
              <a:rPr sz="2000" spc="-1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(1881)</a:t>
            </a:r>
            <a:endParaRPr sz="2000">
              <a:latin typeface="Calibri"/>
              <a:cs typeface="Calibri"/>
            </a:endParaRPr>
          </a:p>
          <a:p>
            <a:pPr marL="12700" marR="12573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Calibri"/>
                <a:cs typeface="Calibri"/>
              </a:rPr>
              <a:t>125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Лонгфелло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60" dirty="0">
                <a:latin typeface="Calibri"/>
                <a:cs typeface="Calibri"/>
              </a:rPr>
              <a:t>Г.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14" dirty="0">
                <a:latin typeface="Calibri"/>
                <a:cs typeface="Calibri"/>
              </a:rPr>
              <a:t>У.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«Песнь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Гайавате»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переводе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на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русский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язык </a:t>
            </a:r>
            <a:r>
              <a:rPr sz="2000" dirty="0">
                <a:latin typeface="Calibri"/>
                <a:cs typeface="Calibri"/>
              </a:rPr>
              <a:t>И.А.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Бунина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(1896)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95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Маршак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Я.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«Багаж»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(Дама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сдавала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багаж…)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(1926)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95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Маяковский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В.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«Что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ни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страница,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слон,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то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львица»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(1926)</a:t>
            </a:r>
            <a:endParaRPr sz="2000">
              <a:latin typeface="Calibri"/>
              <a:cs typeface="Calibri"/>
            </a:endParaRPr>
          </a:p>
          <a:p>
            <a:pPr marL="12700" marR="104775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170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Миллер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60" dirty="0">
                <a:latin typeface="Calibri"/>
                <a:cs typeface="Calibri"/>
              </a:rPr>
              <a:t>Ф.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Б.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«Раз-</a:t>
            </a:r>
            <a:r>
              <a:rPr sz="2000" spc="-20" dirty="0">
                <a:latin typeface="Calibri"/>
                <a:cs typeface="Calibri"/>
              </a:rPr>
              <a:t>два-три-четыре-</a:t>
            </a:r>
            <a:r>
              <a:rPr sz="2000" dirty="0">
                <a:latin typeface="Calibri"/>
                <a:cs typeface="Calibri"/>
              </a:rPr>
              <a:t>пять, вышел</a:t>
            </a:r>
            <a:r>
              <a:rPr sz="2000" spc="-10" dirty="0">
                <a:latin typeface="Calibri"/>
                <a:cs typeface="Calibri"/>
              </a:rPr>
              <a:t> зайчик погулять»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(1851)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95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Милн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«Винни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Пух»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(1926)</a:t>
            </a:r>
            <a:endParaRPr sz="2000">
              <a:latin typeface="Calibri"/>
              <a:cs typeface="Calibri"/>
            </a:endParaRPr>
          </a:p>
          <a:p>
            <a:pPr marL="12700" marR="323977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85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Михалков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С.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«А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что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вас»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(1936) </a:t>
            </a:r>
            <a:r>
              <a:rPr sz="2000" b="1" dirty="0">
                <a:latin typeface="Calibri"/>
                <a:cs typeface="Calibri"/>
              </a:rPr>
              <a:t>85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Михалков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«Дядя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Стёпа»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(1936) </a:t>
            </a:r>
            <a:r>
              <a:rPr sz="2000" b="1" dirty="0">
                <a:latin typeface="Calibri"/>
                <a:cs typeface="Calibri"/>
              </a:rPr>
              <a:t>85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Михалков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«Фома»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(1936)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180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лет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Одоевский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60" dirty="0">
                <a:latin typeface="Calibri"/>
                <a:cs typeface="Calibri"/>
              </a:rPr>
              <a:t>Ф.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«Мороз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Иванович»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(1841)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8236" y="98552"/>
            <a:ext cx="8040370" cy="6335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3220" algn="just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190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 </a:t>
            </a:r>
            <a:r>
              <a:rPr sz="1800" dirty="0">
                <a:latin typeface="Calibri"/>
                <a:cs typeface="Calibri"/>
              </a:rPr>
              <a:t>Пушкин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«Сказка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царе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Салтане,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сыне его,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славном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10" dirty="0">
                <a:latin typeface="Calibri"/>
                <a:cs typeface="Calibri"/>
              </a:rPr>
              <a:t>могучем </a:t>
            </a:r>
            <a:r>
              <a:rPr sz="1800" dirty="0">
                <a:latin typeface="Calibri"/>
                <a:cs typeface="Calibri"/>
              </a:rPr>
              <a:t>богатыре князе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Гвидоне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Салтановиче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прекрасной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царевне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Лебеди» </a:t>
            </a:r>
            <a:r>
              <a:rPr sz="1800" spc="-10" dirty="0">
                <a:latin typeface="Calibri"/>
                <a:cs typeface="Calibri"/>
              </a:rPr>
              <a:t>(1831) </a:t>
            </a:r>
            <a:r>
              <a:rPr sz="1800" b="1" dirty="0">
                <a:latin typeface="Calibri"/>
                <a:cs typeface="Calibri"/>
              </a:rPr>
              <a:t>45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 Распутин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45" dirty="0">
                <a:latin typeface="Calibri"/>
                <a:cs typeface="Calibri"/>
              </a:rPr>
              <a:t>Г.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«Прощание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Матёрой»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(1976)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70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Родари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Дж.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«Приключения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Чиполлино»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(1951)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65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 </a:t>
            </a:r>
            <a:r>
              <a:rPr sz="1800" dirty="0">
                <a:latin typeface="Calibri"/>
                <a:cs typeface="Calibri"/>
              </a:rPr>
              <a:t>Рыбаков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«Бронзовая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птица»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(1956)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120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 Свирский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«Рыжик» </a:t>
            </a:r>
            <a:r>
              <a:rPr sz="1800" spc="-10" dirty="0">
                <a:latin typeface="Calibri"/>
                <a:cs typeface="Calibri"/>
              </a:rPr>
              <a:t>(1901)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295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Свифт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Дж.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«Путешествия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некоторые </a:t>
            </a:r>
            <a:r>
              <a:rPr sz="1800" spc="-10" dirty="0">
                <a:latin typeface="Calibri"/>
                <a:cs typeface="Calibri"/>
              </a:rPr>
              <a:t>отдаленные </a:t>
            </a:r>
            <a:r>
              <a:rPr sz="1800" dirty="0">
                <a:latin typeface="Calibri"/>
                <a:cs typeface="Calibri"/>
              </a:rPr>
              <a:t>страны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света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Лемюэля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Гулливера,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сначала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хирурга,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потом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капитана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нескольких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кораблей»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(1726)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125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Станюкович К.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«Максимка»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(1896)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155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Суриков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З.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«Детство»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(Вот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моя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деревня,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вот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мой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дом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родной…)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(1866)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70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 </a:t>
            </a:r>
            <a:r>
              <a:rPr sz="1800" dirty="0">
                <a:latin typeface="Calibri"/>
                <a:cs typeface="Calibri"/>
              </a:rPr>
              <a:t>Сэлинджер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Дж.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Д.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«Над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пропастью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во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ржи»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(1951)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80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Твардовский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А.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Т.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«Василий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Тёркин»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(1941-</a:t>
            </a:r>
            <a:r>
              <a:rPr sz="1800" spc="-10" dirty="0">
                <a:latin typeface="Calibri"/>
                <a:cs typeface="Calibri"/>
              </a:rPr>
              <a:t>1945)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145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Твен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Марк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«Приключения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Тома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Сойера»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(1876)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85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Толстой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«Золотой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ключик,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или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Приключения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Буратино» </a:t>
            </a:r>
            <a:r>
              <a:rPr sz="1800" spc="-10" dirty="0">
                <a:latin typeface="Calibri"/>
                <a:cs typeface="Calibri"/>
              </a:rPr>
              <a:t>(1936)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50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Троепольский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45" dirty="0">
                <a:latin typeface="Calibri"/>
                <a:cs typeface="Calibri"/>
              </a:rPr>
              <a:t>Г.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«Белый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Бим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Чёрное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ухо»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(1971)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120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–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Уэллс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Г.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Дж.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«Первые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люди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Луне»</a:t>
            </a:r>
            <a:r>
              <a:rPr sz="1800" spc="-10" dirty="0">
                <a:latin typeface="Calibri"/>
                <a:cs typeface="Calibri"/>
              </a:rPr>
              <a:t> (1901)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240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Фонвизин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«Недоросль»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(1781)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125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 Чехов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«Чайка»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(1896)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95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Чуковский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«Путаница»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(1926)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95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Чуковский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К.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«Телефон»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(1926)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95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Чуковский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«Федорино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горе»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(1926)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420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лет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Шекспир В.</a:t>
            </a:r>
            <a:r>
              <a:rPr sz="1800" spc="-20" dirty="0">
                <a:latin typeface="Calibri"/>
                <a:cs typeface="Calibri"/>
              </a:rPr>
              <a:t> «Гамлет, </a:t>
            </a:r>
            <a:r>
              <a:rPr sz="1800" dirty="0">
                <a:latin typeface="Calibri"/>
                <a:cs typeface="Calibri"/>
              </a:rPr>
              <a:t>принц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датский» </a:t>
            </a:r>
            <a:r>
              <a:rPr sz="1800" spc="-10" dirty="0">
                <a:latin typeface="Calibri"/>
                <a:cs typeface="Calibri"/>
              </a:rPr>
              <a:t>(1601)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15160" y="880618"/>
            <a:ext cx="62268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u="none" spc="-20" dirty="0"/>
              <a:t>СПАСИБО</a:t>
            </a:r>
            <a:r>
              <a:rPr sz="4400" u="none" spc="-145" dirty="0"/>
              <a:t> </a:t>
            </a:r>
            <a:r>
              <a:rPr sz="4400" u="none" dirty="0"/>
              <a:t>ЗА</a:t>
            </a:r>
            <a:r>
              <a:rPr sz="4400" u="none" spc="-145" dirty="0"/>
              <a:t> </a:t>
            </a:r>
            <a:r>
              <a:rPr sz="4400" u="none" spc="-10" dirty="0"/>
              <a:t>ВНИМАНИЕ!</a:t>
            </a:r>
            <a:endParaRPr sz="4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7933" y="1104392"/>
            <a:ext cx="15214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>
                <a:latin typeface="Franklin Gothic Demi Cond"/>
                <a:cs typeface="Franklin Gothic Demi Cond"/>
              </a:rPr>
              <a:t>190</a:t>
            </a:r>
            <a:r>
              <a:rPr u="none" spc="-95" dirty="0">
                <a:latin typeface="Franklin Gothic Demi Cond"/>
                <a:cs typeface="Franklin Gothic Demi Cond"/>
              </a:rPr>
              <a:t> </a:t>
            </a:r>
            <a:r>
              <a:rPr u="none" spc="-25" dirty="0">
                <a:latin typeface="Franklin Gothic Demi Cond"/>
                <a:cs typeface="Franklin Gothic Demi Cond"/>
              </a:rPr>
              <a:t>лет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8166" y="1713992"/>
            <a:ext cx="2477770" cy="307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latin typeface="Franklin Gothic Demi Cond"/>
                <a:cs typeface="Franklin Gothic Demi Cond"/>
              </a:rPr>
              <a:t>-</a:t>
            </a:r>
            <a:r>
              <a:rPr sz="4000" b="1" spc="-70" dirty="0">
                <a:latin typeface="Franklin Gothic Demi Cond"/>
                <a:cs typeface="Franklin Gothic Demi Cond"/>
              </a:rPr>
              <a:t> </a:t>
            </a:r>
            <a:r>
              <a:rPr sz="4000" b="1" spc="-30" dirty="0">
                <a:latin typeface="Franklin Gothic Demi Cond"/>
                <a:cs typeface="Franklin Gothic Demi Cond"/>
              </a:rPr>
              <a:t>Гоголь</a:t>
            </a:r>
            <a:r>
              <a:rPr sz="4000" b="1" spc="-75" dirty="0">
                <a:latin typeface="Franklin Gothic Demi Cond"/>
                <a:cs typeface="Franklin Gothic Demi Cond"/>
              </a:rPr>
              <a:t> </a:t>
            </a:r>
            <a:r>
              <a:rPr sz="4000" b="1" spc="-20" dirty="0">
                <a:latin typeface="Franklin Gothic Demi Cond"/>
                <a:cs typeface="Franklin Gothic Demi Cond"/>
              </a:rPr>
              <a:t>Н.В.</a:t>
            </a:r>
            <a:endParaRPr sz="4000">
              <a:latin typeface="Franklin Gothic Demi Cond"/>
              <a:cs typeface="Franklin Gothic Demi Cond"/>
            </a:endParaRPr>
          </a:p>
          <a:p>
            <a:pPr marL="41910" marR="130175" indent="1905" algn="ctr">
              <a:lnSpc>
                <a:spcPct val="100000"/>
              </a:lnSpc>
            </a:pPr>
            <a:r>
              <a:rPr sz="4000" b="1" dirty="0">
                <a:latin typeface="Franklin Gothic Demi Cond"/>
                <a:cs typeface="Franklin Gothic Demi Cond"/>
              </a:rPr>
              <a:t>«Вечера</a:t>
            </a:r>
            <a:r>
              <a:rPr sz="4000" b="1" spc="-150" dirty="0">
                <a:latin typeface="Franklin Gothic Demi Cond"/>
                <a:cs typeface="Franklin Gothic Demi Cond"/>
              </a:rPr>
              <a:t> </a:t>
            </a:r>
            <a:r>
              <a:rPr sz="4000" b="1" spc="-25" dirty="0">
                <a:latin typeface="Franklin Gothic Demi Cond"/>
                <a:cs typeface="Franklin Gothic Demi Cond"/>
              </a:rPr>
              <a:t>на </a:t>
            </a:r>
            <a:r>
              <a:rPr sz="4000" b="1" dirty="0">
                <a:latin typeface="Franklin Gothic Demi Cond"/>
                <a:cs typeface="Franklin Gothic Demi Cond"/>
              </a:rPr>
              <a:t>хуторе</a:t>
            </a:r>
            <a:r>
              <a:rPr sz="4000" b="1" spc="60" dirty="0">
                <a:latin typeface="Franklin Gothic Demi Cond"/>
                <a:cs typeface="Franklin Gothic Demi Cond"/>
              </a:rPr>
              <a:t> </a:t>
            </a:r>
            <a:r>
              <a:rPr sz="4000" b="1" spc="-20" dirty="0">
                <a:latin typeface="Franklin Gothic Demi Cond"/>
                <a:cs typeface="Franklin Gothic Demi Cond"/>
              </a:rPr>
              <a:t>близ </a:t>
            </a:r>
            <a:r>
              <a:rPr sz="4000" b="1" spc="-10" dirty="0">
                <a:latin typeface="Franklin Gothic Demi Cond"/>
                <a:cs typeface="Franklin Gothic Demi Cond"/>
              </a:rPr>
              <a:t>Диканьки» (1831г.)</a:t>
            </a:r>
            <a:endParaRPr sz="4000">
              <a:latin typeface="Franklin Gothic Demi Cond"/>
              <a:cs typeface="Franklin Gothic Demi C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39029" y="709168"/>
            <a:ext cx="3401060" cy="459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63880">
              <a:lnSpc>
                <a:spcPct val="100000"/>
              </a:lnSpc>
              <a:spcBef>
                <a:spcPts val="95"/>
              </a:spcBef>
              <a:tabLst>
                <a:tab pos="1441450" algn="l"/>
              </a:tabLst>
            </a:pPr>
            <a:r>
              <a:rPr sz="2000" b="1" i="1" dirty="0">
                <a:latin typeface="Palatino Linotype"/>
                <a:cs typeface="Palatino Linotype"/>
              </a:rPr>
              <a:t>«Вечера</a:t>
            </a:r>
            <a:r>
              <a:rPr sz="2000" b="1" i="1" spc="-50" dirty="0">
                <a:latin typeface="Palatino Linotype"/>
                <a:cs typeface="Palatino Linotype"/>
              </a:rPr>
              <a:t> </a:t>
            </a:r>
            <a:r>
              <a:rPr sz="2000" b="1" i="1" dirty="0">
                <a:latin typeface="Palatino Linotype"/>
                <a:cs typeface="Palatino Linotype"/>
              </a:rPr>
              <a:t>на</a:t>
            </a:r>
            <a:r>
              <a:rPr sz="2000" b="1" i="1" spc="-55" dirty="0">
                <a:latin typeface="Palatino Linotype"/>
                <a:cs typeface="Palatino Linotype"/>
              </a:rPr>
              <a:t> </a:t>
            </a:r>
            <a:r>
              <a:rPr sz="2000" b="1" i="1" dirty="0">
                <a:latin typeface="Palatino Linotype"/>
                <a:cs typeface="Palatino Linotype"/>
              </a:rPr>
              <a:t>хуторе</a:t>
            </a:r>
            <a:r>
              <a:rPr sz="2000" b="1" i="1" spc="-50" dirty="0">
                <a:latin typeface="Palatino Linotype"/>
                <a:cs typeface="Palatino Linotype"/>
              </a:rPr>
              <a:t> </a:t>
            </a:r>
            <a:r>
              <a:rPr sz="2000" b="1" i="1" spc="-20" dirty="0">
                <a:latin typeface="Palatino Linotype"/>
                <a:cs typeface="Palatino Linotype"/>
              </a:rPr>
              <a:t>близ </a:t>
            </a:r>
            <a:r>
              <a:rPr sz="2000" b="1" i="1" spc="-10" dirty="0">
                <a:latin typeface="Palatino Linotype"/>
                <a:cs typeface="Palatino Linotype"/>
              </a:rPr>
              <a:t>Диканьки»</a:t>
            </a:r>
            <a:r>
              <a:rPr sz="2000" b="1" i="1" dirty="0">
                <a:latin typeface="Palatino Linotype"/>
                <a:cs typeface="Palatino Linotype"/>
              </a:rPr>
              <a:t>	</a:t>
            </a:r>
            <a:r>
              <a:rPr sz="2000" i="1" dirty="0">
                <a:latin typeface="Palatino Linotype"/>
                <a:cs typeface="Palatino Linotype"/>
              </a:rPr>
              <a:t>—</a:t>
            </a:r>
            <a:r>
              <a:rPr sz="2000" i="1" spc="-2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первая</a:t>
            </a:r>
            <a:endParaRPr sz="2000">
              <a:latin typeface="Palatino Linotype"/>
              <a:cs typeface="Palatino Linotype"/>
            </a:endParaRPr>
          </a:p>
          <a:p>
            <a:pPr marL="12700" marR="5080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книга</a:t>
            </a:r>
            <a:r>
              <a:rPr sz="2000" i="1" spc="-7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Николая</a:t>
            </a:r>
            <a:r>
              <a:rPr sz="2000" i="1" spc="-7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Васильевича </a:t>
            </a:r>
            <a:r>
              <a:rPr sz="2000" i="1" dirty="0">
                <a:latin typeface="Palatino Linotype"/>
                <a:cs typeface="Palatino Linotype"/>
              </a:rPr>
              <a:t>Гоголя</a:t>
            </a:r>
            <a:r>
              <a:rPr sz="2000" i="1" spc="-7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(исключая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поэму</a:t>
            </a:r>
            <a:r>
              <a:rPr sz="2000" i="1" spc="-8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«Ганц Кюхельгартен»,</a:t>
            </a:r>
            <a:endParaRPr sz="2000">
              <a:latin typeface="Palatino Linotype"/>
              <a:cs typeface="Palatino Linotype"/>
            </a:endParaRPr>
          </a:p>
          <a:p>
            <a:pPr marL="12700" marR="372745">
              <a:lnSpc>
                <a:spcPct val="100000"/>
              </a:lnSpc>
            </a:pPr>
            <a:r>
              <a:rPr sz="2000" i="1" spc="-10" dirty="0">
                <a:latin typeface="Palatino Linotype"/>
                <a:cs typeface="Palatino Linotype"/>
              </a:rPr>
              <a:t>напечатанную</a:t>
            </a:r>
            <a:r>
              <a:rPr sz="2000" i="1" spc="-15" dirty="0">
                <a:latin typeface="Palatino Linotype"/>
                <a:cs typeface="Palatino Linotype"/>
              </a:rPr>
              <a:t> </a:t>
            </a:r>
            <a:r>
              <a:rPr sz="2000" i="1" spc="-25" dirty="0">
                <a:latin typeface="Palatino Linotype"/>
                <a:cs typeface="Palatino Linotype"/>
              </a:rPr>
              <a:t>под </a:t>
            </a:r>
            <a:r>
              <a:rPr sz="2000" i="1" spc="-10" dirty="0">
                <a:latin typeface="Palatino Linotype"/>
                <a:cs typeface="Palatino Linotype"/>
              </a:rPr>
              <a:t>псевдонимом).</a:t>
            </a:r>
            <a:r>
              <a:rPr sz="2000" i="1" spc="-5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Состоит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25" dirty="0">
                <a:latin typeface="Palatino Linotype"/>
                <a:cs typeface="Palatino Linotype"/>
              </a:rPr>
              <a:t>из </a:t>
            </a:r>
            <a:r>
              <a:rPr sz="2000" i="1" dirty="0">
                <a:latin typeface="Palatino Linotype"/>
                <a:cs typeface="Palatino Linotype"/>
              </a:rPr>
              <a:t>двух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томов.</a:t>
            </a:r>
            <a:r>
              <a:rPr sz="2000" i="1" spc="-6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Первый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вышел</a:t>
            </a:r>
            <a:endParaRPr sz="2000">
              <a:latin typeface="Palatino Linotype"/>
              <a:cs typeface="Palatino Linotype"/>
            </a:endParaRPr>
          </a:p>
          <a:p>
            <a:pPr marL="12700" marR="171450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в</a:t>
            </a:r>
            <a:r>
              <a:rPr sz="2000" i="1" spc="-3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1831,</a:t>
            </a:r>
            <a:r>
              <a:rPr sz="2000" i="1" spc="-5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второй</a:t>
            </a:r>
            <a:r>
              <a:rPr sz="2000" i="1" spc="-3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—</a:t>
            </a:r>
            <a:r>
              <a:rPr sz="2000" i="1" spc="-4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</a:t>
            </a:r>
            <a:r>
              <a:rPr sz="2000" i="1" spc="-3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1832</a:t>
            </a:r>
            <a:r>
              <a:rPr sz="2000" i="1" spc="-4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году. </a:t>
            </a:r>
            <a:r>
              <a:rPr sz="2000" i="1" dirty="0">
                <a:latin typeface="Palatino Linotype"/>
                <a:cs typeface="Palatino Linotype"/>
              </a:rPr>
              <a:t>Рассказы</a:t>
            </a:r>
            <a:r>
              <a:rPr sz="2000" i="1" spc="-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«Вечеров»</a:t>
            </a:r>
            <a:r>
              <a:rPr sz="2000" i="1" spc="-15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Гоголь </a:t>
            </a:r>
            <a:r>
              <a:rPr sz="2000" i="1" dirty="0">
                <a:latin typeface="Palatino Linotype"/>
                <a:cs typeface="Palatino Linotype"/>
              </a:rPr>
              <a:t>писал</a:t>
            </a:r>
            <a:r>
              <a:rPr sz="2000" i="1" spc="-3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в</a:t>
            </a:r>
            <a:r>
              <a:rPr sz="2000" i="1" spc="-40" dirty="0">
                <a:latin typeface="Palatino Linotype"/>
                <a:cs typeface="Palatino Linotype"/>
              </a:rPr>
              <a:t> </a:t>
            </a:r>
            <a:r>
              <a:rPr sz="2000" i="1" spc="-20" dirty="0">
                <a:latin typeface="Palatino Linotype"/>
                <a:cs typeface="Palatino Linotype"/>
              </a:rPr>
              <a:t>1829—</a:t>
            </a:r>
            <a:r>
              <a:rPr sz="2000" i="1" dirty="0">
                <a:latin typeface="Palatino Linotype"/>
                <a:cs typeface="Palatino Linotype"/>
              </a:rPr>
              <a:t>1832</a:t>
            </a:r>
            <a:r>
              <a:rPr sz="2000" i="1" spc="-5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годах.</a:t>
            </a:r>
            <a:r>
              <a:rPr sz="2000" i="1" spc="-35" dirty="0">
                <a:latin typeface="Palatino Linotype"/>
                <a:cs typeface="Palatino Linotype"/>
              </a:rPr>
              <a:t> </a:t>
            </a:r>
            <a:r>
              <a:rPr sz="2000" i="1" spc="-25" dirty="0">
                <a:latin typeface="Palatino Linotype"/>
                <a:cs typeface="Palatino Linotype"/>
              </a:rPr>
              <a:t>По </a:t>
            </a:r>
            <a:r>
              <a:rPr sz="2000" i="1" dirty="0">
                <a:latin typeface="Palatino Linotype"/>
                <a:cs typeface="Palatino Linotype"/>
              </a:rPr>
              <a:t>сюжету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же</a:t>
            </a:r>
            <a:r>
              <a:rPr sz="2000" i="1" spc="-55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рассказы</a:t>
            </a:r>
            <a:r>
              <a:rPr sz="2000" i="1" spc="-6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книги</a:t>
            </a:r>
            <a:endParaRPr sz="20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i="1" dirty="0">
                <a:latin typeface="Palatino Linotype"/>
                <a:cs typeface="Palatino Linotype"/>
              </a:rPr>
              <a:t>якобы</a:t>
            </a:r>
            <a:r>
              <a:rPr sz="2000" i="1" spc="-40" dirty="0">
                <a:latin typeface="Palatino Linotype"/>
                <a:cs typeface="Palatino Linotype"/>
              </a:rPr>
              <a:t> </a:t>
            </a:r>
            <a:r>
              <a:rPr sz="2000" i="1" dirty="0">
                <a:latin typeface="Palatino Linotype"/>
                <a:cs typeface="Palatino Linotype"/>
              </a:rPr>
              <a:t>собрал</a:t>
            </a:r>
            <a:r>
              <a:rPr sz="2000" i="1" spc="-45" dirty="0">
                <a:latin typeface="Palatino Linotype"/>
                <a:cs typeface="Palatino Linotype"/>
              </a:rPr>
              <a:t> </a:t>
            </a:r>
            <a:r>
              <a:rPr sz="2000" i="1" spc="-50" dirty="0">
                <a:latin typeface="Palatino Linotype"/>
                <a:cs typeface="Palatino Linotype"/>
              </a:rPr>
              <a:t>и</a:t>
            </a:r>
            <a:endParaRPr sz="2000">
              <a:latin typeface="Palatino Linotype"/>
              <a:cs typeface="Palatino Linotype"/>
            </a:endParaRPr>
          </a:p>
          <a:p>
            <a:pPr marL="12700" marR="774065">
              <a:lnSpc>
                <a:spcPct val="100000"/>
              </a:lnSpc>
            </a:pPr>
            <a:r>
              <a:rPr sz="2000" i="1" dirty="0">
                <a:latin typeface="Palatino Linotype"/>
                <a:cs typeface="Palatino Linotype"/>
              </a:rPr>
              <a:t>издал</a:t>
            </a:r>
            <a:r>
              <a:rPr sz="2000" i="1" spc="-5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«пасичник</a:t>
            </a:r>
            <a:r>
              <a:rPr sz="2000" i="1" spc="-50" dirty="0">
                <a:latin typeface="Palatino Linotype"/>
                <a:cs typeface="Palatino Linotype"/>
              </a:rPr>
              <a:t> </a:t>
            </a:r>
            <a:r>
              <a:rPr sz="2000" i="1" spc="-10" dirty="0">
                <a:latin typeface="Palatino Linotype"/>
                <a:cs typeface="Palatino Linotype"/>
              </a:rPr>
              <a:t>Рудый Панько».</a:t>
            </a:r>
            <a:endParaRPr sz="20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0227" y="404622"/>
            <a:ext cx="7904513" cy="46085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98365" y="162560"/>
            <a:ext cx="34855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1" u="none" dirty="0">
                <a:latin typeface="Calibri"/>
                <a:cs typeface="Calibri"/>
              </a:rPr>
              <a:t>Первое </a:t>
            </a:r>
            <a:r>
              <a:rPr b="0" i="1" u="none" spc="-10" dirty="0">
                <a:latin typeface="Calibri"/>
                <a:cs typeface="Calibri"/>
              </a:rPr>
              <a:t>издание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4351" y="5259070"/>
            <a:ext cx="7216775" cy="13696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06680" marR="99695" algn="ctr">
              <a:lnSpc>
                <a:spcPts val="2020"/>
              </a:lnSpc>
              <a:spcBef>
                <a:spcPts val="585"/>
              </a:spcBef>
            </a:pPr>
            <a:r>
              <a:rPr sz="2100" i="1" dirty="0">
                <a:latin typeface="Calibri"/>
                <a:cs typeface="Calibri"/>
              </a:rPr>
              <a:t>Отзыв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А.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С.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Пушкина:</a:t>
            </a:r>
            <a:r>
              <a:rPr sz="2100" i="1" spc="-4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«Сейчас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прочёл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Вечера</a:t>
            </a:r>
            <a:r>
              <a:rPr sz="2100" i="1" spc="-3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близ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Диканьки. </a:t>
            </a:r>
            <a:r>
              <a:rPr sz="2100" i="1" dirty="0">
                <a:latin typeface="Calibri"/>
                <a:cs typeface="Calibri"/>
              </a:rPr>
              <a:t>Они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изумили</a:t>
            </a:r>
            <a:r>
              <a:rPr sz="2100" i="1" spc="-4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меня.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Вот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настоящая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весёлость,</a:t>
            </a:r>
            <a:r>
              <a:rPr sz="2100" i="1" spc="-35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искренняя,</a:t>
            </a:r>
            <a:endParaRPr sz="2100">
              <a:latin typeface="Calibri"/>
              <a:cs typeface="Calibri"/>
            </a:endParaRPr>
          </a:p>
          <a:p>
            <a:pPr marL="12065" marR="5080" indent="635" algn="ctr">
              <a:lnSpc>
                <a:spcPct val="80000"/>
              </a:lnSpc>
              <a:spcBef>
                <a:spcPts val="10"/>
              </a:spcBef>
            </a:pPr>
            <a:r>
              <a:rPr sz="2100" i="1" dirty="0">
                <a:latin typeface="Calibri"/>
                <a:cs typeface="Calibri"/>
              </a:rPr>
              <a:t>непринуждённая,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без</a:t>
            </a:r>
            <a:r>
              <a:rPr sz="2100" i="1" spc="-3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жеманства,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без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чопорности.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spc="-50" dirty="0">
                <a:latin typeface="Calibri"/>
                <a:cs typeface="Calibri"/>
              </a:rPr>
              <a:t>А </a:t>
            </a:r>
            <a:r>
              <a:rPr sz="2100" i="1" dirty="0">
                <a:latin typeface="Calibri"/>
                <a:cs typeface="Calibri"/>
              </a:rPr>
              <a:t>местами</a:t>
            </a:r>
            <a:r>
              <a:rPr sz="2100" i="1" spc="-3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какая</a:t>
            </a:r>
            <a:r>
              <a:rPr sz="2100" i="1" spc="-2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поэзия!..</a:t>
            </a:r>
            <a:r>
              <a:rPr sz="2100" i="1" spc="-3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Всё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это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так</a:t>
            </a:r>
            <a:r>
              <a:rPr sz="2100" i="1" spc="-2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необыкновенно</a:t>
            </a:r>
            <a:r>
              <a:rPr sz="2100" i="1" spc="-1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в</a:t>
            </a:r>
            <a:r>
              <a:rPr sz="2100" i="1" spc="-20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нашей </a:t>
            </a:r>
            <a:r>
              <a:rPr sz="2100" i="1" dirty="0">
                <a:latin typeface="Calibri"/>
                <a:cs typeface="Calibri"/>
              </a:rPr>
              <a:t>нынешней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литературе,</a:t>
            </a:r>
            <a:r>
              <a:rPr sz="2100" i="1" spc="-3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что</a:t>
            </a:r>
            <a:r>
              <a:rPr sz="2100" i="1" spc="-2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я</a:t>
            </a:r>
            <a:r>
              <a:rPr sz="2100" i="1" spc="-1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доселе</a:t>
            </a:r>
            <a:r>
              <a:rPr sz="2100" i="1" spc="-25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не</a:t>
            </a:r>
            <a:r>
              <a:rPr sz="2100" i="1" spc="-20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образумился…»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548640"/>
            <a:ext cx="8718042" cy="609371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50441" y="1806701"/>
            <a:ext cx="2465070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Franklin Gothic Demi Cond"/>
                <a:cs typeface="Franklin Gothic Demi Cond"/>
              </a:rPr>
              <a:t>185</a:t>
            </a:r>
            <a:r>
              <a:rPr sz="4400" spc="-65" dirty="0">
                <a:latin typeface="Franklin Gothic Demi Cond"/>
                <a:cs typeface="Franklin Gothic Demi Cond"/>
              </a:rPr>
              <a:t> </a:t>
            </a:r>
            <a:r>
              <a:rPr sz="4400" dirty="0">
                <a:latin typeface="Franklin Gothic Demi Cond"/>
                <a:cs typeface="Franklin Gothic Demi Cond"/>
              </a:rPr>
              <a:t>лет</a:t>
            </a:r>
            <a:r>
              <a:rPr sz="4400" spc="-60" dirty="0">
                <a:latin typeface="Franklin Gothic Demi Cond"/>
                <a:cs typeface="Franklin Gothic Demi Cond"/>
              </a:rPr>
              <a:t> </a:t>
            </a:r>
            <a:r>
              <a:rPr sz="4400" spc="-50" dirty="0">
                <a:latin typeface="Franklin Gothic Demi Cond"/>
                <a:cs typeface="Franklin Gothic Demi Cond"/>
              </a:rPr>
              <a:t>– </a:t>
            </a:r>
            <a:r>
              <a:rPr sz="4400" spc="-25" dirty="0">
                <a:latin typeface="Franklin Gothic Demi Cond"/>
                <a:cs typeface="Franklin Gothic Demi Cond"/>
              </a:rPr>
              <a:t>Гоголь</a:t>
            </a:r>
            <a:r>
              <a:rPr sz="4400" spc="-165" dirty="0">
                <a:latin typeface="Franklin Gothic Demi Cond"/>
                <a:cs typeface="Franklin Gothic Demi Cond"/>
              </a:rPr>
              <a:t> </a:t>
            </a:r>
            <a:r>
              <a:rPr sz="4400" spc="-20" dirty="0">
                <a:latin typeface="Franklin Gothic Demi Cond"/>
                <a:cs typeface="Franklin Gothic Demi Cond"/>
              </a:rPr>
              <a:t>Н.В.</a:t>
            </a:r>
            <a:endParaRPr sz="4400">
              <a:latin typeface="Franklin Gothic Demi Cond"/>
              <a:cs typeface="Franklin Gothic Demi Cond"/>
            </a:endParaRPr>
          </a:p>
          <a:p>
            <a:pPr marL="64135" marR="53975" algn="ctr">
              <a:lnSpc>
                <a:spcPct val="100000"/>
              </a:lnSpc>
            </a:pPr>
            <a:r>
              <a:rPr sz="4400" spc="-10" dirty="0">
                <a:latin typeface="Franklin Gothic Demi Cond"/>
                <a:cs typeface="Franklin Gothic Demi Cond"/>
              </a:rPr>
              <a:t>«Ревизор» (1836г.)</a:t>
            </a:r>
            <a:endParaRPr sz="4400">
              <a:latin typeface="Franklin Gothic Demi Cond"/>
              <a:cs typeface="Franklin Gothic Demi C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7147" y="856234"/>
            <a:ext cx="3366770" cy="441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945">
              <a:lnSpc>
                <a:spcPct val="100000"/>
              </a:lnSpc>
              <a:spcBef>
                <a:spcPts val="100"/>
              </a:spcBef>
            </a:pPr>
            <a:r>
              <a:rPr sz="1600" i="1" dirty="0">
                <a:latin typeface="Palatino Linotype"/>
                <a:cs typeface="Palatino Linotype"/>
              </a:rPr>
              <a:t>«</a:t>
            </a:r>
            <a:r>
              <a:rPr sz="1600" b="1" i="1" dirty="0">
                <a:latin typeface="Palatino Linotype"/>
                <a:cs typeface="Palatino Linotype"/>
              </a:rPr>
              <a:t>Ревизор</a:t>
            </a:r>
            <a:r>
              <a:rPr sz="1600" i="1" dirty="0">
                <a:latin typeface="Palatino Linotype"/>
                <a:cs typeface="Palatino Linotype"/>
              </a:rPr>
              <a:t>»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—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комедия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20" dirty="0">
                <a:latin typeface="Palatino Linotype"/>
                <a:cs typeface="Palatino Linotype"/>
              </a:rPr>
              <a:t>пяти </a:t>
            </a:r>
            <a:r>
              <a:rPr sz="1600" i="1" dirty="0">
                <a:latin typeface="Palatino Linotype"/>
                <a:cs typeface="Palatino Linotype"/>
              </a:rPr>
              <a:t>действиях.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Работу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над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пьесой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Гоголь </a:t>
            </a:r>
            <a:r>
              <a:rPr sz="1600" i="1" dirty="0">
                <a:latin typeface="Palatino Linotype"/>
                <a:cs typeface="Palatino Linotype"/>
              </a:rPr>
              <a:t>начал осенью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1835г.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Традиционно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считается,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что</a:t>
            </a:r>
            <a:r>
              <a:rPr sz="1600" i="1" spc="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сюжет</a:t>
            </a:r>
            <a:r>
              <a:rPr sz="1600" i="1" spc="5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был</a:t>
            </a:r>
            <a:endParaRPr sz="1600">
              <a:latin typeface="Palatino Linotype"/>
              <a:cs typeface="Palatino Linotype"/>
            </a:endParaRPr>
          </a:p>
          <a:p>
            <a:pPr marL="12700" marR="131445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подсказан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ему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А.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С.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Пушкиным.</a:t>
            </a:r>
            <a:r>
              <a:rPr sz="1600" i="1" spc="370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Во </a:t>
            </a:r>
            <a:r>
              <a:rPr sz="1600" i="1" dirty="0">
                <a:latin typeface="Palatino Linotype"/>
                <a:cs typeface="Palatino Linotype"/>
              </a:rPr>
              <a:t>время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работы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над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пьесой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Гоголь</a:t>
            </a:r>
            <a:endParaRPr sz="1600">
              <a:latin typeface="Palatino Linotype"/>
              <a:cs typeface="Palatino Linotype"/>
            </a:endParaRPr>
          </a:p>
          <a:p>
            <a:pPr marL="12700" marR="131445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неоднократно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писал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А.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С.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Пушкину </a:t>
            </a:r>
            <a:r>
              <a:rPr sz="1600" i="1" dirty="0">
                <a:latin typeface="Palatino Linotype"/>
                <a:cs typeface="Palatino Linotype"/>
              </a:rPr>
              <a:t>о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ходе её написания, порой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желая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её </a:t>
            </a:r>
            <a:r>
              <a:rPr sz="1600" i="1" dirty="0">
                <a:latin typeface="Palatino Linotype"/>
                <a:cs typeface="Palatino Linotype"/>
              </a:rPr>
              <a:t>бросить,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но Пушкин</a:t>
            </a:r>
            <a:r>
              <a:rPr sz="1600" i="1" spc="-10" dirty="0">
                <a:latin typeface="Palatino Linotype"/>
                <a:cs typeface="Palatino Linotype"/>
              </a:rPr>
              <a:t> настойчиво </a:t>
            </a:r>
            <a:r>
              <a:rPr sz="1600" i="1" dirty="0">
                <a:latin typeface="Palatino Linotype"/>
                <a:cs typeface="Palatino Linotype"/>
              </a:rPr>
              <a:t>просил</a:t>
            </a:r>
            <a:r>
              <a:rPr sz="1600" i="1" spc="-3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его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не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прекращать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работу.</a:t>
            </a:r>
            <a:endParaRPr sz="1600">
              <a:latin typeface="Palatino Linotype"/>
              <a:cs typeface="Palatino Linotype"/>
            </a:endParaRPr>
          </a:p>
          <a:p>
            <a:pPr marL="12700" marR="55244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Достоверно</a:t>
            </a:r>
            <a:r>
              <a:rPr sz="1600" i="1" spc="-4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известно,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что,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именно, </a:t>
            </a:r>
            <a:r>
              <a:rPr sz="1600" i="1" dirty="0">
                <a:latin typeface="Palatino Linotype"/>
                <a:cs typeface="Palatino Linotype"/>
              </a:rPr>
              <a:t>Императором</a:t>
            </a:r>
            <a:r>
              <a:rPr sz="1600" i="1" spc="-6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принималось</a:t>
            </a:r>
            <a:r>
              <a:rPr sz="1600" i="1" spc="-50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решение </a:t>
            </a:r>
            <a:r>
              <a:rPr sz="1600" i="1" dirty="0">
                <a:latin typeface="Palatino Linotype"/>
                <a:cs typeface="Palatino Linotype"/>
              </a:rPr>
              <a:t>о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разрешении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на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печатание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«</a:t>
            </a:r>
            <a:r>
              <a:rPr sz="1600" b="1" i="1" dirty="0">
                <a:latin typeface="Palatino Linotype"/>
                <a:cs typeface="Palatino Linotype"/>
              </a:rPr>
              <a:t>Ревизора</a:t>
            </a:r>
            <a:r>
              <a:rPr sz="1600" i="1" dirty="0">
                <a:latin typeface="Palatino Linotype"/>
                <a:cs typeface="Palatino Linotype"/>
              </a:rPr>
              <a:t>».</a:t>
            </a:r>
            <a:r>
              <a:rPr sz="1600" i="1" spc="-40" dirty="0">
                <a:latin typeface="Palatino Linotype"/>
                <a:cs typeface="Palatino Linotype"/>
              </a:rPr>
              <a:t> </a:t>
            </a:r>
            <a:r>
              <a:rPr sz="1600" b="1" i="1" spc="-10" dirty="0">
                <a:latin typeface="Palatino Linotype"/>
                <a:cs typeface="Palatino Linotype"/>
              </a:rPr>
              <a:t>Первое</a:t>
            </a:r>
            <a:endParaRPr sz="1600">
              <a:latin typeface="Palatino Linotype"/>
              <a:cs typeface="Palatino Linotype"/>
            </a:endParaRPr>
          </a:p>
          <a:p>
            <a:pPr marL="12700" marR="5080">
              <a:lnSpc>
                <a:spcPct val="100000"/>
              </a:lnSpc>
            </a:pPr>
            <a:r>
              <a:rPr sz="1600" b="1" i="1" dirty="0">
                <a:latin typeface="Palatino Linotype"/>
                <a:cs typeface="Palatino Linotype"/>
              </a:rPr>
              <a:t>издание</a:t>
            </a:r>
            <a:r>
              <a:rPr sz="1600" b="1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легендарной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комедии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spc="-20" dirty="0">
                <a:latin typeface="Palatino Linotype"/>
                <a:cs typeface="Palatino Linotype"/>
              </a:rPr>
              <a:t>вышло</a:t>
            </a:r>
            <a:r>
              <a:rPr sz="1600" i="1" dirty="0">
                <a:latin typeface="Palatino Linotype"/>
                <a:cs typeface="Palatino Linotype"/>
              </a:rPr>
              <a:t> в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свет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день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первого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ее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представления </a:t>
            </a:r>
            <a:r>
              <a:rPr sz="1600" i="1" dirty="0">
                <a:latin typeface="Palatino Linotype"/>
                <a:cs typeface="Palatino Linotype"/>
              </a:rPr>
              <a:t>на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сцене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Александринского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театра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—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19</a:t>
            </a:r>
            <a:r>
              <a:rPr sz="1600" i="1" spc="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апреля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1836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г.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32" y="548640"/>
            <a:ext cx="2857499" cy="46482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8071" y="260604"/>
            <a:ext cx="2938272" cy="49682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30263" y="5249164"/>
            <a:ext cx="25698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u="sng" spc="-55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220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Г</a:t>
            </a:r>
            <a:r>
              <a:rPr sz="2000" i="1" u="sng" spc="-10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ог</a:t>
            </a:r>
            <a:r>
              <a:rPr sz="2000" i="1" u="sng" spc="-30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о</a:t>
            </a:r>
            <a:r>
              <a:rPr sz="2000" i="1" u="sng" spc="-10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л</a:t>
            </a:r>
            <a:r>
              <a:rPr sz="2000" i="1" u="sng" spc="-5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ь</a:t>
            </a:r>
            <a:r>
              <a:rPr sz="2000" i="1" u="sng" spc="10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sng" spc="-5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о своей</a:t>
            </a:r>
            <a:r>
              <a:rPr sz="2000" i="1" u="sng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sng" spc="-10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ра</a:t>
            </a:r>
            <a:r>
              <a:rPr sz="2000" i="1" u="sng" spc="-15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б</a:t>
            </a:r>
            <a:r>
              <a:rPr sz="2000" i="1" u="sng" spc="-10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от</a:t>
            </a:r>
            <a:r>
              <a:rPr sz="2000" i="1" u="sng" dirty="0">
                <a:solidFill>
                  <a:srgbClr val="1F2021"/>
                </a:solidFill>
                <a:uFill>
                  <a:solidFill>
                    <a:srgbClr val="1F2021"/>
                  </a:solidFill>
                </a:uFill>
                <a:latin typeface="Calibri"/>
                <a:cs typeface="Calibri"/>
              </a:rPr>
              <a:t>е</a:t>
            </a:r>
            <a:r>
              <a:rPr sz="1000" i="1" dirty="0">
                <a:solidFill>
                  <a:srgbClr val="1F2021"/>
                </a:solidFill>
                <a:latin typeface="Calibri"/>
                <a:cs typeface="Calibri"/>
              </a:rPr>
              <a:t>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5555488"/>
            <a:ext cx="79584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Calibri"/>
                <a:cs typeface="Calibri"/>
              </a:rPr>
              <a:t>В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«Ревизоре» я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решился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собрать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в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одну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кучу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всё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дурное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в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России,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какое я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тогда </a:t>
            </a:r>
            <a:r>
              <a:rPr sz="1800" i="1" dirty="0">
                <a:latin typeface="Calibri"/>
                <a:cs typeface="Calibri"/>
              </a:rPr>
              <a:t>знал,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все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несправедливости, какие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делаются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в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тех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местах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и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в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тех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случаях,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spc="-25" dirty="0">
                <a:latin typeface="Calibri"/>
                <a:cs typeface="Calibri"/>
              </a:rPr>
              <a:t>где </a:t>
            </a:r>
            <a:r>
              <a:rPr sz="1800" i="1" dirty="0">
                <a:latin typeface="Calibri"/>
                <a:cs typeface="Calibri"/>
              </a:rPr>
              <a:t>больше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всего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требуется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от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человека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справедливости,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и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за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одним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разом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i="1" dirty="0">
                <a:latin typeface="Calibri"/>
                <a:cs typeface="Calibri"/>
              </a:rPr>
              <a:t>посмеяться над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всем.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47409" y="5248147"/>
            <a:ext cx="1618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Calibri"/>
                <a:cs typeface="Calibri"/>
              </a:rPr>
              <a:t>Первое</a:t>
            </a:r>
            <a:r>
              <a:rPr sz="1800" b="1" i="1" spc="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издание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02336" y="207264"/>
            <a:ext cx="4208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u="none" dirty="0">
                <a:latin typeface="Calibri"/>
                <a:cs typeface="Calibri"/>
              </a:rPr>
              <a:t>Афиша</a:t>
            </a:r>
            <a:r>
              <a:rPr sz="1800" i="1" u="none" spc="-20" dirty="0">
                <a:latin typeface="Calibri"/>
                <a:cs typeface="Calibri"/>
              </a:rPr>
              <a:t> </a:t>
            </a:r>
            <a:r>
              <a:rPr sz="1800" i="1" u="none" dirty="0">
                <a:latin typeface="Calibri"/>
                <a:cs typeface="Calibri"/>
              </a:rPr>
              <a:t>первого</a:t>
            </a:r>
            <a:r>
              <a:rPr sz="1800" i="1" u="none" spc="-10" dirty="0">
                <a:latin typeface="Calibri"/>
                <a:cs typeface="Calibri"/>
              </a:rPr>
              <a:t> </a:t>
            </a:r>
            <a:r>
              <a:rPr sz="1800" i="1" u="none" dirty="0">
                <a:latin typeface="Calibri"/>
                <a:cs typeface="Calibri"/>
              </a:rPr>
              <a:t>представления</a:t>
            </a:r>
            <a:r>
              <a:rPr sz="1800" i="1" u="none" spc="-10" dirty="0">
                <a:latin typeface="Calibri"/>
                <a:cs typeface="Calibri"/>
              </a:rPr>
              <a:t> </a:t>
            </a:r>
            <a:r>
              <a:rPr sz="1800" i="1" u="none" dirty="0">
                <a:latin typeface="Calibri"/>
                <a:cs typeface="Calibri"/>
              </a:rPr>
              <a:t>в</a:t>
            </a:r>
            <a:r>
              <a:rPr sz="1800" i="1" u="none" spc="-25" dirty="0">
                <a:latin typeface="Calibri"/>
                <a:cs typeface="Calibri"/>
              </a:rPr>
              <a:t> </a:t>
            </a:r>
            <a:r>
              <a:rPr sz="1800" i="1" u="none" spc="-10" dirty="0">
                <a:latin typeface="Calibri"/>
                <a:cs typeface="Calibri"/>
              </a:rPr>
              <a:t>Москве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260604"/>
            <a:ext cx="8758428" cy="61203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80617" y="1655572"/>
            <a:ext cx="3359150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latin typeface="Franklin Gothic Demi Cond"/>
                <a:cs typeface="Franklin Gothic Demi Cond"/>
              </a:rPr>
              <a:t>190</a:t>
            </a:r>
            <a:r>
              <a:rPr sz="4400" spc="-90" dirty="0">
                <a:latin typeface="Franklin Gothic Demi Cond"/>
                <a:cs typeface="Franklin Gothic Demi Cond"/>
              </a:rPr>
              <a:t> </a:t>
            </a:r>
            <a:r>
              <a:rPr sz="4400" dirty="0">
                <a:latin typeface="Franklin Gothic Demi Cond"/>
                <a:cs typeface="Franklin Gothic Demi Cond"/>
              </a:rPr>
              <a:t>лет</a:t>
            </a:r>
            <a:r>
              <a:rPr sz="4400" spc="-75" dirty="0">
                <a:latin typeface="Franklin Gothic Demi Cond"/>
                <a:cs typeface="Franklin Gothic Demi Cond"/>
              </a:rPr>
              <a:t> </a:t>
            </a:r>
            <a:r>
              <a:rPr sz="4400" spc="-50" dirty="0">
                <a:latin typeface="Franklin Gothic Demi Cond"/>
                <a:cs typeface="Franklin Gothic Demi Cond"/>
              </a:rPr>
              <a:t>– </a:t>
            </a:r>
            <a:r>
              <a:rPr sz="4400" spc="-20" dirty="0">
                <a:latin typeface="Franklin Gothic Demi Cond"/>
                <a:cs typeface="Franklin Gothic Demi Cond"/>
              </a:rPr>
              <a:t>Грибоедов</a:t>
            </a:r>
            <a:r>
              <a:rPr sz="4400" spc="-114" dirty="0">
                <a:latin typeface="Franklin Gothic Demi Cond"/>
                <a:cs typeface="Franklin Gothic Demi Cond"/>
              </a:rPr>
              <a:t> </a:t>
            </a:r>
            <a:r>
              <a:rPr sz="4400" spc="-20" dirty="0">
                <a:latin typeface="Franklin Gothic Demi Cond"/>
                <a:cs typeface="Franklin Gothic Demi Cond"/>
              </a:rPr>
              <a:t>А.С.</a:t>
            </a:r>
            <a:endParaRPr sz="4400">
              <a:latin typeface="Franklin Gothic Demi Cond"/>
              <a:cs typeface="Franklin Gothic Demi Cond"/>
            </a:endParaRPr>
          </a:p>
          <a:p>
            <a:pPr marL="179070" marR="168910" algn="ctr">
              <a:lnSpc>
                <a:spcPct val="100000"/>
              </a:lnSpc>
            </a:pPr>
            <a:r>
              <a:rPr sz="4400" spc="-10" dirty="0">
                <a:latin typeface="Franklin Gothic Demi Cond"/>
                <a:cs typeface="Franklin Gothic Demi Cond"/>
              </a:rPr>
              <a:t>«Горе</a:t>
            </a:r>
            <a:r>
              <a:rPr sz="4400" spc="-65" dirty="0">
                <a:latin typeface="Franklin Gothic Demi Cond"/>
                <a:cs typeface="Franklin Gothic Demi Cond"/>
              </a:rPr>
              <a:t> </a:t>
            </a:r>
            <a:r>
              <a:rPr sz="4400" dirty="0">
                <a:latin typeface="Franklin Gothic Demi Cond"/>
                <a:cs typeface="Franklin Gothic Demi Cond"/>
              </a:rPr>
              <a:t>от</a:t>
            </a:r>
            <a:r>
              <a:rPr sz="4400" spc="-60" dirty="0">
                <a:latin typeface="Franklin Gothic Demi Cond"/>
                <a:cs typeface="Franklin Gothic Demi Cond"/>
              </a:rPr>
              <a:t> </a:t>
            </a:r>
            <a:r>
              <a:rPr sz="4400" spc="-20" dirty="0">
                <a:latin typeface="Franklin Gothic Demi Cond"/>
                <a:cs typeface="Franklin Gothic Demi Cond"/>
              </a:rPr>
              <a:t>ума» </a:t>
            </a:r>
            <a:r>
              <a:rPr sz="4400" spc="-10" dirty="0">
                <a:latin typeface="Franklin Gothic Demi Cond"/>
                <a:cs typeface="Franklin Gothic Demi Cond"/>
              </a:rPr>
              <a:t>(1831г)</a:t>
            </a:r>
            <a:endParaRPr sz="4400">
              <a:latin typeface="Franklin Gothic Demi Cond"/>
              <a:cs typeface="Franklin Gothic Demi C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95011" y="712216"/>
            <a:ext cx="3494404" cy="4658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i="1" dirty="0">
                <a:latin typeface="Palatino Linotype"/>
                <a:cs typeface="Palatino Linotype"/>
              </a:rPr>
              <a:t>«Горе</a:t>
            </a:r>
            <a:r>
              <a:rPr sz="1600" b="1" i="1" spc="-15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от</a:t>
            </a:r>
            <a:r>
              <a:rPr sz="1600" b="1" i="1" spc="-10" dirty="0">
                <a:latin typeface="Palatino Linotype"/>
                <a:cs typeface="Palatino Linotype"/>
              </a:rPr>
              <a:t> </a:t>
            </a:r>
            <a:r>
              <a:rPr sz="1600" b="1" i="1" dirty="0">
                <a:latin typeface="Palatino Linotype"/>
                <a:cs typeface="Palatino Linotype"/>
              </a:rPr>
              <a:t>ума»</a:t>
            </a:r>
            <a:r>
              <a:rPr sz="1600" b="1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—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комедия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</a:t>
            </a:r>
            <a:r>
              <a:rPr sz="1600" i="1" spc="-10" dirty="0">
                <a:latin typeface="Palatino Linotype"/>
                <a:cs typeface="Palatino Linotype"/>
              </a:rPr>
              <a:t> стихах.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Она сочетает</a:t>
            </a:r>
            <a:r>
              <a:rPr sz="1600" i="1" spc="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20" dirty="0">
                <a:latin typeface="Palatino Linotype"/>
                <a:cs typeface="Palatino Linotype"/>
              </a:rPr>
              <a:t>себе</a:t>
            </a:r>
            <a:endParaRPr sz="1600">
              <a:latin typeface="Palatino Linotype"/>
              <a:cs typeface="Palatino Linotype"/>
            </a:endParaRPr>
          </a:p>
          <a:p>
            <a:pPr marL="12700" marR="29972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элементы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классицизма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и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новых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для </a:t>
            </a:r>
            <a:r>
              <a:rPr sz="1600" i="1" dirty="0">
                <a:latin typeface="Palatino Linotype"/>
                <a:cs typeface="Palatino Linotype"/>
              </a:rPr>
              <a:t>начала </a:t>
            </a:r>
            <a:r>
              <a:rPr sz="1600" i="1" spc="-25" dirty="0">
                <a:latin typeface="Palatino Linotype"/>
                <a:cs typeface="Palatino Linotype"/>
              </a:rPr>
              <a:t>XIX</a:t>
            </a:r>
            <a:endParaRPr sz="1600">
              <a:latin typeface="Palatino Linotype"/>
              <a:cs typeface="Palatino Linotype"/>
            </a:endParaRPr>
          </a:p>
          <a:p>
            <a:pPr marL="12700" marR="42672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века</a:t>
            </a:r>
            <a:r>
              <a:rPr sz="1600" i="1" spc="-3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романтизма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и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реализма.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Она </a:t>
            </a:r>
            <a:r>
              <a:rPr sz="1600" i="1" dirty="0">
                <a:latin typeface="Palatino Linotype"/>
                <a:cs typeface="Palatino Linotype"/>
              </a:rPr>
              <a:t>описывает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светское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общество </a:t>
            </a:r>
            <a:r>
              <a:rPr sz="1600" i="1" dirty="0">
                <a:latin typeface="Palatino Linotype"/>
                <a:cs typeface="Palatino Linotype"/>
              </a:rPr>
              <a:t>времен</a:t>
            </a:r>
            <a:r>
              <a:rPr sz="1600" i="1" spc="-3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крепостного</a:t>
            </a:r>
            <a:r>
              <a:rPr sz="1600" i="1" spc="-4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права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spc="-50" dirty="0">
                <a:latin typeface="Palatino Linotype"/>
                <a:cs typeface="Palatino Linotype"/>
              </a:rPr>
              <a:t>и</a:t>
            </a:r>
            <a:endParaRPr sz="1600">
              <a:latin typeface="Palatino Linotype"/>
              <a:cs typeface="Palatino Linotype"/>
            </a:endParaRPr>
          </a:p>
          <a:p>
            <a:pPr marL="12700" marR="3937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показывает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жизнь</a:t>
            </a:r>
            <a:r>
              <a:rPr sz="1600" i="1" spc="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1808—</a:t>
            </a:r>
            <a:r>
              <a:rPr sz="1600" i="1" dirty="0">
                <a:latin typeface="Palatino Linotype"/>
                <a:cs typeface="Palatino Linotype"/>
              </a:rPr>
              <a:t>1824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годов. </a:t>
            </a:r>
            <a:r>
              <a:rPr sz="1600" i="1" dirty="0">
                <a:latin typeface="Palatino Linotype"/>
                <a:cs typeface="Palatino Linotype"/>
              </a:rPr>
              <a:t>Само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«действие</a:t>
            </a:r>
            <a:r>
              <a:rPr sz="1600" i="1" spc="-4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происходит…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спустя </a:t>
            </a:r>
            <a:r>
              <a:rPr sz="1600" i="1" dirty="0">
                <a:latin typeface="Palatino Linotype"/>
                <a:cs typeface="Palatino Linotype"/>
              </a:rPr>
              <a:t>десять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лет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после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войны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1812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года,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то </a:t>
            </a:r>
            <a:r>
              <a:rPr sz="1600" i="1" dirty="0">
                <a:latin typeface="Palatino Linotype"/>
                <a:cs typeface="Palatino Linotype"/>
              </a:rPr>
              <a:t>есть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1822».</a:t>
            </a:r>
            <a:endParaRPr sz="160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Комедия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«Горе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от</a:t>
            </a:r>
            <a:r>
              <a:rPr sz="1600" i="1" spc="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ума»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—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сатира</a:t>
            </a:r>
            <a:endParaRPr sz="1600">
              <a:latin typeface="Palatino Linotype"/>
              <a:cs typeface="Palatino Linotype"/>
            </a:endParaRPr>
          </a:p>
          <a:p>
            <a:pPr marL="12700" marR="23495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на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аристократическое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московское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spc="-25" dirty="0">
                <a:latin typeface="Palatino Linotype"/>
                <a:cs typeface="Palatino Linotype"/>
              </a:rPr>
              <a:t>общ </a:t>
            </a:r>
            <a:r>
              <a:rPr sz="1600" i="1" dirty="0">
                <a:latin typeface="Palatino Linotype"/>
                <a:cs typeface="Palatino Linotype"/>
              </a:rPr>
              <a:t>ество</a:t>
            </a:r>
            <a:r>
              <a:rPr sz="1600" i="1" spc="-4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первой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половины</a:t>
            </a:r>
            <a:r>
              <a:rPr sz="1600" i="1" spc="-3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XIX</a:t>
            </a:r>
            <a:r>
              <a:rPr sz="1600" i="1" spc="-2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века</a:t>
            </a:r>
            <a:r>
              <a:rPr sz="1600" i="1" spc="-35" dirty="0">
                <a:latin typeface="Palatino Linotype"/>
                <a:cs typeface="Palatino Linotype"/>
              </a:rPr>
              <a:t> </a:t>
            </a:r>
            <a:r>
              <a:rPr sz="1600" i="1" spc="-50" dirty="0">
                <a:latin typeface="Palatino Linotype"/>
                <a:cs typeface="Palatino Linotype"/>
              </a:rPr>
              <a:t>—</a:t>
            </a:r>
            <a:endParaRPr sz="1600">
              <a:latin typeface="Palatino Linotype"/>
              <a:cs typeface="Palatino Linotype"/>
            </a:endParaRPr>
          </a:p>
          <a:p>
            <a:pPr marL="12700" marR="5080">
              <a:lnSpc>
                <a:spcPct val="100000"/>
              </a:lnSpc>
            </a:pPr>
            <a:r>
              <a:rPr sz="1600" i="1" dirty="0">
                <a:latin typeface="Palatino Linotype"/>
                <a:cs typeface="Palatino Linotype"/>
              </a:rPr>
              <a:t>одна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из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вершин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русской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драматургии</a:t>
            </a:r>
            <a:r>
              <a:rPr sz="1600" i="1" spc="-25" dirty="0">
                <a:latin typeface="Palatino Linotype"/>
                <a:cs typeface="Palatino Linotype"/>
              </a:rPr>
              <a:t> </a:t>
            </a:r>
            <a:r>
              <a:rPr sz="1600" i="1" spc="-50" dirty="0">
                <a:latin typeface="Palatino Linotype"/>
                <a:cs typeface="Palatino Linotype"/>
              </a:rPr>
              <a:t>и </a:t>
            </a:r>
            <a:r>
              <a:rPr sz="1600" i="1" dirty="0">
                <a:latin typeface="Palatino Linotype"/>
                <a:cs typeface="Palatino Linotype"/>
              </a:rPr>
              <a:t>поэзии;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фактически</a:t>
            </a:r>
            <a:r>
              <a:rPr sz="1600" i="1" spc="-30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завершила</a:t>
            </a:r>
            <a:endParaRPr sz="1600">
              <a:latin typeface="Palatino Linotype"/>
              <a:cs typeface="Palatino Linotype"/>
            </a:endParaRPr>
          </a:p>
          <a:p>
            <a:pPr marL="12700" marR="48895">
              <a:lnSpc>
                <a:spcPct val="100000"/>
              </a:lnSpc>
              <a:spcBef>
                <a:spcPts val="5"/>
              </a:spcBef>
            </a:pPr>
            <a:r>
              <a:rPr sz="1600" i="1" dirty="0">
                <a:latin typeface="Palatino Linotype"/>
                <a:cs typeface="Palatino Linotype"/>
              </a:rPr>
              <a:t>комедию</a:t>
            </a:r>
            <a:r>
              <a:rPr sz="1600" i="1" spc="-1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в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стихах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как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жанр. </a:t>
            </a:r>
            <a:r>
              <a:rPr sz="1600" i="1" dirty="0">
                <a:latin typeface="Palatino Linotype"/>
                <a:cs typeface="Palatino Linotype"/>
              </a:rPr>
              <a:t>Афористический</a:t>
            </a:r>
            <a:r>
              <a:rPr sz="1600" i="1" spc="-40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стиль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spc="-10" dirty="0">
                <a:latin typeface="Palatino Linotype"/>
                <a:cs typeface="Palatino Linotype"/>
              </a:rPr>
              <a:t>способствовал </a:t>
            </a:r>
            <a:r>
              <a:rPr sz="1600" i="1" dirty="0">
                <a:latin typeface="Palatino Linotype"/>
                <a:cs typeface="Palatino Linotype"/>
              </a:rPr>
              <a:t>тому,</a:t>
            </a:r>
            <a:r>
              <a:rPr sz="1600" i="1" spc="-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что</a:t>
            </a:r>
            <a:r>
              <a:rPr sz="1600" i="1" spc="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она разошлась</a:t>
            </a:r>
            <a:r>
              <a:rPr sz="1600" i="1" spc="-15" dirty="0">
                <a:latin typeface="Palatino Linotype"/>
                <a:cs typeface="Palatino Linotype"/>
              </a:rPr>
              <a:t> </a:t>
            </a:r>
            <a:r>
              <a:rPr sz="1600" i="1" dirty="0">
                <a:latin typeface="Palatino Linotype"/>
                <a:cs typeface="Palatino Linotype"/>
              </a:rPr>
              <a:t>на </a:t>
            </a:r>
            <a:r>
              <a:rPr sz="1600" i="1" spc="-10" dirty="0">
                <a:latin typeface="Palatino Linotype"/>
                <a:cs typeface="Palatino Linotype"/>
              </a:rPr>
              <a:t>цитаты.</a:t>
            </a:r>
            <a:endParaRPr sz="16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8209" y="621030"/>
            <a:ext cx="7401633" cy="517436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81908" y="356108"/>
            <a:ext cx="21456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u="none" dirty="0">
                <a:latin typeface="Calibri"/>
                <a:cs typeface="Calibri"/>
              </a:rPr>
              <a:t>Первое</a:t>
            </a:r>
            <a:r>
              <a:rPr sz="2400" i="1" u="none" spc="-20" dirty="0">
                <a:latin typeface="Calibri"/>
                <a:cs typeface="Calibri"/>
              </a:rPr>
              <a:t> </a:t>
            </a:r>
            <a:r>
              <a:rPr sz="2400" i="1" u="none" spc="-10" dirty="0">
                <a:latin typeface="Calibri"/>
                <a:cs typeface="Calibri"/>
              </a:rPr>
              <a:t>издание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868" y="548639"/>
            <a:ext cx="8305800" cy="580567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53338" y="1391920"/>
            <a:ext cx="3157220" cy="337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latin typeface="Franklin Gothic Demi Cond"/>
                <a:cs typeface="Franklin Gothic Demi Cond"/>
              </a:rPr>
              <a:t>185</a:t>
            </a:r>
            <a:r>
              <a:rPr sz="4400" spc="-5" dirty="0">
                <a:latin typeface="Franklin Gothic Demi Cond"/>
                <a:cs typeface="Franklin Gothic Demi Cond"/>
              </a:rPr>
              <a:t> </a:t>
            </a:r>
            <a:r>
              <a:rPr sz="4400" dirty="0">
                <a:latin typeface="Franklin Gothic Demi Cond"/>
                <a:cs typeface="Franklin Gothic Demi Cond"/>
              </a:rPr>
              <a:t>лет</a:t>
            </a:r>
            <a:r>
              <a:rPr sz="4400" spc="5" dirty="0">
                <a:latin typeface="Franklin Gothic Demi Cond"/>
                <a:cs typeface="Franklin Gothic Demi Cond"/>
              </a:rPr>
              <a:t> </a:t>
            </a:r>
            <a:r>
              <a:rPr sz="4400" spc="-50" dirty="0">
                <a:latin typeface="Franklin Gothic Demi Cond"/>
                <a:cs typeface="Franklin Gothic Demi Cond"/>
              </a:rPr>
              <a:t>-</a:t>
            </a:r>
            <a:endParaRPr sz="4400">
              <a:latin typeface="Franklin Gothic Demi Cond"/>
              <a:cs typeface="Franklin Gothic Demi Cond"/>
            </a:endParaRPr>
          </a:p>
          <a:p>
            <a:pPr algn="ctr">
              <a:lnSpc>
                <a:spcPct val="100000"/>
              </a:lnSpc>
            </a:pPr>
            <a:r>
              <a:rPr sz="4400" dirty="0">
                <a:latin typeface="Franklin Gothic Demi Cond"/>
                <a:cs typeface="Franklin Gothic Demi Cond"/>
              </a:rPr>
              <a:t>Пушкин</a:t>
            </a:r>
            <a:r>
              <a:rPr sz="4400" spc="-145" dirty="0">
                <a:latin typeface="Franklin Gothic Demi Cond"/>
                <a:cs typeface="Franklin Gothic Demi Cond"/>
              </a:rPr>
              <a:t> </a:t>
            </a:r>
            <a:r>
              <a:rPr sz="4400" spc="-20" dirty="0">
                <a:latin typeface="Franklin Gothic Demi Cond"/>
                <a:cs typeface="Franklin Gothic Demi Cond"/>
              </a:rPr>
              <a:t>А.С.</a:t>
            </a:r>
            <a:endParaRPr sz="4400">
              <a:latin typeface="Franklin Gothic Demi Cond"/>
              <a:cs typeface="Franklin Gothic Demi Cond"/>
            </a:endParaRPr>
          </a:p>
          <a:p>
            <a:pPr marL="12700" marR="5080" algn="ctr">
              <a:lnSpc>
                <a:spcPct val="100000"/>
              </a:lnSpc>
            </a:pPr>
            <a:r>
              <a:rPr sz="4400" spc="-10" dirty="0">
                <a:latin typeface="Franklin Gothic Demi Cond"/>
                <a:cs typeface="Franklin Gothic Demi Cond"/>
              </a:rPr>
              <a:t>«Капитанская дочка»</a:t>
            </a:r>
            <a:endParaRPr sz="4400">
              <a:latin typeface="Franklin Gothic Demi Cond"/>
              <a:cs typeface="Franklin Gothic Demi Cond"/>
            </a:endParaRPr>
          </a:p>
          <a:p>
            <a:pPr marL="2540" algn="ctr">
              <a:lnSpc>
                <a:spcPct val="100000"/>
              </a:lnSpc>
            </a:pPr>
            <a:r>
              <a:rPr sz="4400" spc="-10" dirty="0">
                <a:latin typeface="Franklin Gothic Demi Cond"/>
                <a:cs typeface="Franklin Gothic Demi Cond"/>
              </a:rPr>
              <a:t>(1836г)</a:t>
            </a:r>
            <a:endParaRPr sz="4400">
              <a:latin typeface="Franklin Gothic Demi Cond"/>
              <a:cs typeface="Franklin Gothic Demi Con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11165" y="782573"/>
            <a:ext cx="3203575" cy="468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 marR="516890" indent="-5715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Palatino Linotype"/>
                <a:cs typeface="Palatino Linotype"/>
              </a:rPr>
              <a:t>«</a:t>
            </a:r>
            <a:r>
              <a:rPr sz="1800" b="1" i="1" dirty="0">
                <a:latin typeface="Palatino Linotype"/>
                <a:cs typeface="Palatino Linotype"/>
              </a:rPr>
              <a:t>Капитанская</a:t>
            </a:r>
            <a:r>
              <a:rPr sz="1800" b="1" i="1" spc="-20" dirty="0">
                <a:latin typeface="Palatino Linotype"/>
                <a:cs typeface="Palatino Linotype"/>
              </a:rPr>
              <a:t> </a:t>
            </a:r>
            <a:r>
              <a:rPr sz="1800" b="1" i="1" dirty="0">
                <a:latin typeface="Palatino Linotype"/>
                <a:cs typeface="Palatino Linotype"/>
              </a:rPr>
              <a:t>дочка</a:t>
            </a:r>
            <a:r>
              <a:rPr sz="1800" i="1" dirty="0">
                <a:latin typeface="Palatino Linotype"/>
                <a:cs typeface="Palatino Linotype"/>
              </a:rPr>
              <a:t>»</a:t>
            </a:r>
            <a:r>
              <a:rPr sz="1800" i="1" spc="-25" dirty="0">
                <a:latin typeface="Palatino Linotype"/>
                <a:cs typeface="Palatino Linotype"/>
              </a:rPr>
              <a:t> </a:t>
            </a:r>
            <a:r>
              <a:rPr sz="1800" i="1" spc="-50" dirty="0">
                <a:latin typeface="Palatino Linotype"/>
                <a:cs typeface="Palatino Linotype"/>
              </a:rPr>
              <a:t>— </a:t>
            </a:r>
            <a:r>
              <a:rPr sz="1800" i="1" spc="-10" dirty="0">
                <a:latin typeface="Palatino Linotype"/>
                <a:cs typeface="Palatino Linotype"/>
              </a:rPr>
              <a:t>исторический</a:t>
            </a:r>
            <a:endParaRPr sz="1800">
              <a:latin typeface="Palatino Linotype"/>
              <a:cs typeface="Palatino Linotype"/>
            </a:endParaRPr>
          </a:p>
          <a:p>
            <a:pPr marL="12700" marR="183515">
              <a:lnSpc>
                <a:spcPct val="100000"/>
              </a:lnSpc>
            </a:pPr>
            <a:r>
              <a:rPr sz="1800" i="1" dirty="0">
                <a:latin typeface="Palatino Linotype"/>
                <a:cs typeface="Palatino Linotype"/>
              </a:rPr>
              <a:t>роман(или</a:t>
            </a:r>
            <a:r>
              <a:rPr sz="1800" i="1" spc="-20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повесть),</a:t>
            </a:r>
            <a:r>
              <a:rPr sz="1800" i="1" spc="-5" dirty="0">
                <a:latin typeface="Palatino Linotype"/>
                <a:cs typeface="Palatino Linotype"/>
              </a:rPr>
              <a:t> </a:t>
            </a:r>
            <a:r>
              <a:rPr sz="1800" i="1" spc="-10" dirty="0">
                <a:latin typeface="Palatino Linotype"/>
                <a:cs typeface="Palatino Linotype"/>
              </a:rPr>
              <a:t>действие </a:t>
            </a:r>
            <a:r>
              <a:rPr sz="1800" i="1" dirty="0">
                <a:latin typeface="Palatino Linotype"/>
                <a:cs typeface="Palatino Linotype"/>
              </a:rPr>
              <a:t>которого</a:t>
            </a:r>
            <a:r>
              <a:rPr sz="1800" i="1" spc="-2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происходит</a:t>
            </a:r>
            <a:r>
              <a:rPr sz="1800" i="1" spc="-25" dirty="0">
                <a:latin typeface="Palatino Linotype"/>
                <a:cs typeface="Palatino Linotype"/>
              </a:rPr>
              <a:t> во</a:t>
            </a:r>
            <a:r>
              <a:rPr sz="1800" i="1" dirty="0">
                <a:latin typeface="Palatino Linotype"/>
                <a:cs typeface="Palatino Linotype"/>
              </a:rPr>
              <a:t> время</a:t>
            </a:r>
            <a:r>
              <a:rPr sz="1800" i="1" spc="-20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восстания</a:t>
            </a:r>
            <a:r>
              <a:rPr sz="1800" i="1" spc="-5" dirty="0">
                <a:latin typeface="Palatino Linotype"/>
                <a:cs typeface="Palatino Linotype"/>
              </a:rPr>
              <a:t> </a:t>
            </a:r>
            <a:r>
              <a:rPr sz="1800" i="1" spc="-10" dirty="0">
                <a:latin typeface="Palatino Linotype"/>
                <a:cs typeface="Palatino Linotype"/>
              </a:rPr>
              <a:t>Емельяна</a:t>
            </a:r>
            <a:endParaRPr sz="1800">
              <a:latin typeface="Palatino Linotype"/>
              <a:cs typeface="Palatino Linotype"/>
            </a:endParaRPr>
          </a:p>
          <a:p>
            <a:pPr marL="12700" marR="95885" algn="just">
              <a:lnSpc>
                <a:spcPct val="100000"/>
              </a:lnSpc>
            </a:pPr>
            <a:r>
              <a:rPr sz="1800" i="1" dirty="0">
                <a:latin typeface="Palatino Linotype"/>
                <a:cs typeface="Palatino Linotype"/>
              </a:rPr>
              <a:t>Пугачёва. Впервые </a:t>
            </a:r>
            <a:r>
              <a:rPr sz="1800" i="1" spc="-10" dirty="0">
                <a:latin typeface="Palatino Linotype"/>
                <a:cs typeface="Palatino Linotype"/>
              </a:rPr>
              <a:t>опубликован </a:t>
            </a:r>
            <a:r>
              <a:rPr sz="1800" i="1" dirty="0">
                <a:latin typeface="Palatino Linotype"/>
                <a:cs typeface="Palatino Linotype"/>
              </a:rPr>
              <a:t>без</a:t>
            </a:r>
            <a:r>
              <a:rPr sz="1800" i="1" spc="-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указания</a:t>
            </a:r>
            <a:r>
              <a:rPr sz="1800" i="1" spc="-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имени</a:t>
            </a:r>
            <a:r>
              <a:rPr sz="1800" i="1" spc="-1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автора в</a:t>
            </a:r>
            <a:r>
              <a:rPr sz="1800" i="1" spc="-10" dirty="0">
                <a:latin typeface="Palatino Linotype"/>
                <a:cs typeface="Palatino Linotype"/>
              </a:rPr>
              <a:t> </a:t>
            </a:r>
            <a:r>
              <a:rPr sz="1800" i="1" spc="-25" dirty="0">
                <a:latin typeface="Palatino Linotype"/>
                <a:cs typeface="Palatino Linotype"/>
              </a:rPr>
              <a:t>4- </a:t>
            </a:r>
            <a:r>
              <a:rPr sz="1800" i="1" dirty="0">
                <a:latin typeface="Palatino Linotype"/>
                <a:cs typeface="Palatino Linotype"/>
              </a:rPr>
              <a:t>й</a:t>
            </a:r>
            <a:r>
              <a:rPr sz="1800" i="1" spc="-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книжке</a:t>
            </a:r>
            <a:r>
              <a:rPr sz="1800" i="1" spc="-20" dirty="0">
                <a:latin typeface="Palatino Linotype"/>
                <a:cs typeface="Palatino Linotype"/>
              </a:rPr>
              <a:t> </a:t>
            </a:r>
            <a:r>
              <a:rPr sz="1800" i="1" spc="-10" dirty="0">
                <a:latin typeface="Palatino Linotype"/>
                <a:cs typeface="Palatino Linotype"/>
              </a:rPr>
              <a:t>журнала</a:t>
            </a:r>
            <a:endParaRPr sz="1800">
              <a:latin typeface="Palatino Linotype"/>
              <a:cs typeface="Palatino Linotype"/>
            </a:endParaRPr>
          </a:p>
          <a:p>
            <a:pPr marL="12700" marR="5080">
              <a:lnSpc>
                <a:spcPct val="100000"/>
              </a:lnSpc>
            </a:pPr>
            <a:r>
              <a:rPr sz="1800" i="1" dirty="0">
                <a:latin typeface="Palatino Linotype"/>
                <a:cs typeface="Palatino Linotype"/>
              </a:rPr>
              <a:t>«Современник»,</a:t>
            </a:r>
            <a:r>
              <a:rPr sz="1800" i="1" spc="-1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поступившей</a:t>
            </a:r>
            <a:r>
              <a:rPr sz="1800" i="1" spc="-10" dirty="0">
                <a:latin typeface="Palatino Linotype"/>
                <a:cs typeface="Palatino Linotype"/>
              </a:rPr>
              <a:t> </a:t>
            </a:r>
            <a:r>
              <a:rPr sz="1800" i="1" spc="-50" dirty="0">
                <a:latin typeface="Palatino Linotype"/>
                <a:cs typeface="Palatino Linotype"/>
              </a:rPr>
              <a:t>в </a:t>
            </a:r>
            <a:r>
              <a:rPr sz="1800" i="1" dirty="0">
                <a:latin typeface="Palatino Linotype"/>
                <a:cs typeface="Palatino Linotype"/>
              </a:rPr>
              <a:t>продажу</a:t>
            </a:r>
            <a:r>
              <a:rPr sz="1800" i="1" spc="-30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в</a:t>
            </a:r>
            <a:r>
              <a:rPr sz="1800" i="1" spc="-30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последней</a:t>
            </a:r>
            <a:r>
              <a:rPr sz="1800" i="1" spc="-25" dirty="0">
                <a:latin typeface="Palatino Linotype"/>
                <a:cs typeface="Palatino Linotype"/>
              </a:rPr>
              <a:t> </a:t>
            </a:r>
            <a:r>
              <a:rPr sz="1800" i="1" spc="-10" dirty="0">
                <a:latin typeface="Palatino Linotype"/>
                <a:cs typeface="Palatino Linotype"/>
              </a:rPr>
              <a:t>декаде</a:t>
            </a:r>
            <a:r>
              <a:rPr sz="1800" i="1" spc="200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1836</a:t>
            </a:r>
            <a:r>
              <a:rPr sz="1800" i="1" spc="-1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года.</a:t>
            </a:r>
            <a:r>
              <a:rPr sz="1800" i="1" spc="-10" dirty="0">
                <a:latin typeface="Palatino Linotype"/>
                <a:cs typeface="Palatino Linotype"/>
              </a:rPr>
              <a:t> «Капитанская</a:t>
            </a:r>
            <a:r>
              <a:rPr sz="1800" i="1" spc="200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дочка»</a:t>
            </a:r>
            <a:r>
              <a:rPr sz="1800" i="1" spc="-2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была</a:t>
            </a:r>
            <a:r>
              <a:rPr sz="1800" i="1" spc="-10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опубликована</a:t>
            </a:r>
            <a:r>
              <a:rPr sz="1800" i="1" spc="-10" dirty="0">
                <a:latin typeface="Palatino Linotype"/>
                <a:cs typeface="Palatino Linotype"/>
              </a:rPr>
              <a:t> </a:t>
            </a:r>
            <a:r>
              <a:rPr sz="1800" i="1" spc="-25" dirty="0">
                <a:latin typeface="Palatino Linotype"/>
                <a:cs typeface="Palatino Linotype"/>
              </a:rPr>
              <a:t>за </a:t>
            </a:r>
            <a:r>
              <a:rPr sz="1800" i="1" dirty="0">
                <a:latin typeface="Palatino Linotype"/>
                <a:cs typeface="Palatino Linotype"/>
              </a:rPr>
              <a:t>месяц</a:t>
            </a:r>
            <a:r>
              <a:rPr sz="1800" i="1" spc="-1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до</a:t>
            </a:r>
            <a:r>
              <a:rPr sz="1800" i="1" spc="-2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гибели</a:t>
            </a:r>
            <a:r>
              <a:rPr sz="1800" i="1" spc="-30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автора</a:t>
            </a:r>
            <a:r>
              <a:rPr sz="1800" i="1" spc="-5" dirty="0">
                <a:latin typeface="Palatino Linotype"/>
                <a:cs typeface="Palatino Linotype"/>
              </a:rPr>
              <a:t> </a:t>
            </a:r>
            <a:r>
              <a:rPr sz="1800" i="1" spc="-50" dirty="0">
                <a:latin typeface="Palatino Linotype"/>
                <a:cs typeface="Palatino Linotype"/>
              </a:rPr>
              <a:t>в </a:t>
            </a:r>
            <a:r>
              <a:rPr sz="1800" i="1" dirty="0">
                <a:latin typeface="Palatino Linotype"/>
                <a:cs typeface="Palatino Linotype"/>
              </a:rPr>
              <a:t>издававшемся</a:t>
            </a:r>
            <a:r>
              <a:rPr sz="1800" i="1" spc="-2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им</a:t>
            </a:r>
            <a:r>
              <a:rPr sz="1800" i="1" spc="-35" dirty="0">
                <a:latin typeface="Palatino Linotype"/>
                <a:cs typeface="Palatino Linotype"/>
              </a:rPr>
              <a:t> </a:t>
            </a:r>
            <a:r>
              <a:rPr sz="1800" i="1" spc="-10" dirty="0">
                <a:latin typeface="Palatino Linotype"/>
                <a:cs typeface="Palatino Linotype"/>
              </a:rPr>
              <a:t>журнале</a:t>
            </a:r>
            <a:endParaRPr sz="1800">
              <a:latin typeface="Palatino Linotype"/>
              <a:cs typeface="Palatino Linotype"/>
            </a:endParaRPr>
          </a:p>
          <a:p>
            <a:pPr marL="12700" marR="575310">
              <a:lnSpc>
                <a:spcPct val="100000"/>
              </a:lnSpc>
            </a:pPr>
            <a:r>
              <a:rPr sz="1800" i="1" dirty="0">
                <a:latin typeface="Palatino Linotype"/>
                <a:cs typeface="Palatino Linotype"/>
              </a:rPr>
              <a:t>«Современник»</a:t>
            </a:r>
            <a:r>
              <a:rPr sz="1800" i="1" spc="-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под</a:t>
            </a:r>
            <a:r>
              <a:rPr sz="1800" i="1" spc="-10" dirty="0">
                <a:latin typeface="Palatino Linotype"/>
                <a:cs typeface="Palatino Linotype"/>
              </a:rPr>
              <a:t> видом </a:t>
            </a:r>
            <a:r>
              <a:rPr sz="1800" i="1" dirty="0">
                <a:latin typeface="Palatino Linotype"/>
                <a:cs typeface="Palatino Linotype"/>
              </a:rPr>
              <a:t>записок</a:t>
            </a:r>
            <a:r>
              <a:rPr sz="1800" i="1" spc="-35" dirty="0">
                <a:latin typeface="Palatino Linotype"/>
                <a:cs typeface="Palatino Linotype"/>
              </a:rPr>
              <a:t> </a:t>
            </a:r>
            <a:r>
              <a:rPr sz="1800" i="1" dirty="0">
                <a:latin typeface="Palatino Linotype"/>
                <a:cs typeface="Palatino Linotype"/>
              </a:rPr>
              <a:t>покойного</a:t>
            </a:r>
            <a:r>
              <a:rPr sz="1800" i="1" spc="-45" dirty="0">
                <a:latin typeface="Palatino Linotype"/>
                <a:cs typeface="Palatino Linotype"/>
              </a:rPr>
              <a:t> </a:t>
            </a:r>
            <a:r>
              <a:rPr sz="1800" i="1" spc="-20" dirty="0">
                <a:latin typeface="Palatino Linotype"/>
                <a:cs typeface="Palatino Linotype"/>
              </a:rPr>
              <a:t>Петра </a:t>
            </a:r>
            <a:r>
              <a:rPr sz="1800" i="1" spc="-10" dirty="0">
                <a:latin typeface="Palatino Linotype"/>
                <a:cs typeface="Palatino Linotype"/>
              </a:rPr>
              <a:t>Гринёва.</a:t>
            </a:r>
            <a:endParaRPr sz="1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6311" y="1563959"/>
            <a:ext cx="4536567" cy="362907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459" y="692658"/>
            <a:ext cx="3115055" cy="4876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1594</Words>
  <Application>Microsoft Office PowerPoint</Application>
  <PresentationFormat>Экран (4:3)</PresentationFormat>
  <Paragraphs>133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Mistral</vt:lpstr>
      <vt:lpstr>Palatino Linotype</vt:lpstr>
      <vt:lpstr>Calibri</vt:lpstr>
      <vt:lpstr>Times New Roman</vt:lpstr>
      <vt:lpstr>Franklin Gothic Demi Cond</vt:lpstr>
      <vt:lpstr>Office Theme</vt:lpstr>
      <vt:lpstr>«И СНОВА КНИГА РОДИЛАСЬ…»</vt:lpstr>
      <vt:lpstr>190 лет</vt:lpstr>
      <vt:lpstr>Первое издание</vt:lpstr>
      <vt:lpstr>Презентация PowerPoint</vt:lpstr>
      <vt:lpstr>Афиша первого представления в Москве</vt:lpstr>
      <vt:lpstr>Презентация PowerPoint</vt:lpstr>
      <vt:lpstr>Первое издание</vt:lpstr>
      <vt:lpstr>Презентация PowerPoint</vt:lpstr>
      <vt:lpstr>Презентация PowerPoint</vt:lpstr>
      <vt:lpstr>155 лет – Некрасов Н.А. «Кому на Руси жить хорошо» (1866-1876)</vt:lpstr>
      <vt:lpstr>Презентация PowerPoint</vt:lpstr>
      <vt:lpstr>95 лет – Обручев В.А. «Земля Санникова, или последние</vt:lpstr>
      <vt:lpstr>Презентация PowerPoint</vt:lpstr>
      <vt:lpstr>Остальные книги-юбиляры 2021г.: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КНИГИ – ЮБИЛЯРЫ 2021</dc:title>
  <dc:creator>ШВД</dc:creator>
  <cp:lastModifiedBy>Gayaz_Nazmuddinov</cp:lastModifiedBy>
  <cp:revision>1</cp:revision>
  <dcterms:created xsi:type="dcterms:W3CDTF">2021-11-04T06:59:43Z</dcterms:created>
  <dcterms:modified xsi:type="dcterms:W3CDTF">2021-12-03T09:30:48Z</dcterms:modified>
</cp:coreProperties>
</file>